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8" r:id="rId2"/>
    <p:sldId id="257" r:id="rId3"/>
    <p:sldId id="287" r:id="rId4"/>
    <p:sldId id="260" r:id="rId5"/>
    <p:sldId id="261" r:id="rId6"/>
    <p:sldId id="279" r:id="rId7"/>
    <p:sldId id="267" r:id="rId8"/>
    <p:sldId id="280" r:id="rId9"/>
    <p:sldId id="281" r:id="rId10"/>
    <p:sldId id="282" r:id="rId11"/>
    <p:sldId id="288" r:id="rId12"/>
    <p:sldId id="283" r:id="rId13"/>
    <p:sldId id="268" r:id="rId14"/>
    <p:sldId id="276" r:id="rId15"/>
    <p:sldId id="269" r:id="rId16"/>
    <p:sldId id="284" r:id="rId17"/>
    <p:sldId id="286" r:id="rId18"/>
    <p:sldId id="262" r:id="rId19"/>
    <p:sldId id="263" r:id="rId20"/>
    <p:sldId id="270" r:id="rId21"/>
    <p:sldId id="271" r:id="rId22"/>
  </p:sldIdLst>
  <p:sldSz cx="10693400" cy="7562850"/>
  <p:notesSz cx="106934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p:cViewPr>
        <p:scale>
          <a:sx n="76" d="100"/>
          <a:sy n="76" d="100"/>
        </p:scale>
        <p:origin x="1026" y="4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7AB440DB-09A4-449A-8483-DDF57F42A3CA}" type="datetimeFigureOut">
              <a:rPr lang="en-GB" smtClean="0"/>
              <a:t>22/02/2026</a:t>
            </a:fld>
            <a:endParaRPr lang="en-GB"/>
          </a:p>
        </p:txBody>
      </p:sp>
      <p:sp>
        <p:nvSpPr>
          <p:cNvPr id="4" name="Slide Image Placeholder 3"/>
          <p:cNvSpPr>
            <a:spLocks noGrp="1" noRot="1" noChangeAspect="1"/>
          </p:cNvSpPr>
          <p:nvPr>
            <p:ph type="sldImg" idx="2"/>
          </p:nvPr>
        </p:nvSpPr>
        <p:spPr>
          <a:xfrm>
            <a:off x="3543300" y="946150"/>
            <a:ext cx="3606800" cy="2551113"/>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069975" y="3640138"/>
            <a:ext cx="8553450" cy="2978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7183438"/>
            <a:ext cx="4633913" cy="37941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057900" y="7183438"/>
            <a:ext cx="4632325" cy="379412"/>
          </a:xfrm>
          <a:prstGeom prst="rect">
            <a:avLst/>
          </a:prstGeom>
        </p:spPr>
        <p:txBody>
          <a:bodyPr vert="horz" lIns="91440" tIns="45720" rIns="91440" bIns="45720" rtlCol="0" anchor="b"/>
          <a:lstStyle>
            <a:lvl1pPr algn="r">
              <a:defRPr sz="1200"/>
            </a:lvl1pPr>
          </a:lstStyle>
          <a:p>
            <a:fld id="{9C843246-203B-4560-9A5E-BF977F11CB4F}" type="slidenum">
              <a:rPr lang="en-GB" smtClean="0"/>
              <a:t>‹#›</a:t>
            </a:fld>
            <a:endParaRPr lang="en-GB"/>
          </a:p>
        </p:txBody>
      </p:sp>
    </p:spTree>
    <p:extLst>
      <p:ext uri="{BB962C8B-B14F-4D97-AF65-F5344CB8AC3E}">
        <p14:creationId xmlns:p14="http://schemas.microsoft.com/office/powerpoint/2010/main" val="3371676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BB86ED1-1834-4E46-A9BD-4AD43C72ECA2}" type="slidenum">
              <a:rPr lang="en-GB" smtClean="0"/>
              <a:t>3</a:t>
            </a:fld>
            <a:endParaRPr lang="en-GB"/>
          </a:p>
        </p:txBody>
      </p:sp>
    </p:spTree>
    <p:extLst>
      <p:ext uri="{BB962C8B-B14F-4D97-AF65-F5344CB8AC3E}">
        <p14:creationId xmlns:p14="http://schemas.microsoft.com/office/powerpoint/2010/main" val="427579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2236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22360"/>
                </a:solidFill>
                <a:latin typeface="Arial"/>
                <a:cs typeface="Arial"/>
              </a:defRPr>
            </a:lvl1pPr>
          </a:lstStyle>
          <a:p>
            <a:endParaRPr/>
          </a:p>
        </p:txBody>
      </p:sp>
      <p:sp>
        <p:nvSpPr>
          <p:cNvPr id="3" name="Holder 3"/>
          <p:cNvSpPr>
            <a:spLocks noGrp="1"/>
          </p:cNvSpPr>
          <p:nvPr>
            <p:ph sz="half" idx="2"/>
          </p:nvPr>
        </p:nvSpPr>
        <p:spPr>
          <a:xfrm>
            <a:off x="457200" y="2023998"/>
            <a:ext cx="4568825" cy="470408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5609996" y="2023998"/>
            <a:ext cx="4568825" cy="470408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2236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0692130" cy="603885"/>
          </a:xfrm>
          <a:custGeom>
            <a:avLst/>
            <a:gdLst/>
            <a:ahLst/>
            <a:cxnLst/>
            <a:rect l="l" t="t" r="r" b="b"/>
            <a:pathLst>
              <a:path w="10692130" h="603885">
                <a:moveTo>
                  <a:pt x="10692003" y="603376"/>
                </a:moveTo>
                <a:lnTo>
                  <a:pt x="0" y="603376"/>
                </a:lnTo>
                <a:lnTo>
                  <a:pt x="0" y="0"/>
                </a:lnTo>
                <a:lnTo>
                  <a:pt x="10692003" y="0"/>
                </a:lnTo>
                <a:lnTo>
                  <a:pt x="10692003" y="603376"/>
                </a:lnTo>
                <a:close/>
              </a:path>
            </a:pathLst>
          </a:custGeom>
          <a:solidFill>
            <a:srgbClr val="422360"/>
          </a:solidFill>
        </p:spPr>
        <p:txBody>
          <a:bodyPr wrap="square" lIns="0" tIns="0" rIns="0" bIns="0" rtlCol="0"/>
          <a:lstStyle/>
          <a:p>
            <a:endParaRPr/>
          </a:p>
        </p:txBody>
      </p:sp>
      <p:sp>
        <p:nvSpPr>
          <p:cNvPr id="17" name="bk object 17"/>
          <p:cNvSpPr/>
          <p:nvPr/>
        </p:nvSpPr>
        <p:spPr>
          <a:xfrm>
            <a:off x="4992230" y="110680"/>
            <a:ext cx="707542" cy="707555"/>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678110" y="1033297"/>
            <a:ext cx="3337178" cy="391159"/>
          </a:xfrm>
          <a:prstGeom prst="rect">
            <a:avLst/>
          </a:prstGeom>
        </p:spPr>
        <p:txBody>
          <a:bodyPr wrap="square" lIns="0" tIns="0" rIns="0" bIns="0">
            <a:spAutoFit/>
          </a:bodyPr>
          <a:lstStyle>
            <a:lvl1pPr>
              <a:defRPr sz="2400" b="1" i="0">
                <a:solidFill>
                  <a:srgbClr val="422360"/>
                </a:solidFill>
                <a:latin typeface="Arial"/>
                <a:cs typeface="Arial"/>
              </a:defRPr>
            </a:lvl1pPr>
          </a:lstStyle>
          <a:p>
            <a:endParaRPr/>
          </a:p>
        </p:txBody>
      </p:sp>
      <p:sp>
        <p:nvSpPr>
          <p:cNvPr id="3" name="Holder 3"/>
          <p:cNvSpPr>
            <a:spLocks noGrp="1"/>
          </p:cNvSpPr>
          <p:nvPr>
            <p:ph type="body" idx="1"/>
          </p:nvPr>
        </p:nvSpPr>
        <p:spPr>
          <a:xfrm>
            <a:off x="452136" y="1632711"/>
            <a:ext cx="9789126" cy="514159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2/22/2026</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8.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5.mp4"/><Relationship Id="rId7" Type="http://schemas.openxmlformats.org/officeDocument/2006/relationships/image" Target="../media/image10.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png"/><Relationship Id="rId11" Type="http://schemas.openxmlformats.org/officeDocument/2006/relationships/image" Target="../media/image30.png"/><Relationship Id="rId5" Type="http://schemas.openxmlformats.org/officeDocument/2006/relationships/slideLayout" Target="../slideLayouts/slideLayout2.xml"/><Relationship Id="rId10" Type="http://schemas.openxmlformats.org/officeDocument/2006/relationships/image" Target="../media/image29.png"/><Relationship Id="rId4" Type="http://schemas.openxmlformats.org/officeDocument/2006/relationships/video" Target="../media/media5.mp4"/><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hyperlink" Target="http://www.thepfsa.co.uk/" TargetMode="Externa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94126" y="190767"/>
            <a:ext cx="3223895" cy="152400"/>
          </a:xfrm>
          <a:prstGeom prst="rect">
            <a:avLst/>
          </a:prstGeom>
        </p:spPr>
        <p:txBody>
          <a:bodyPr vert="horz" wrap="square" lIns="0" tIns="0" rIns="0" bIns="0" rtlCol="0">
            <a:spAutoFit/>
          </a:bodyPr>
          <a:lstStyle/>
          <a:p>
            <a:pPr>
              <a:lnSpc>
                <a:spcPts val="1160"/>
              </a:lnSpc>
              <a:tabLst>
                <a:tab pos="3176905" algn="l"/>
              </a:tabLst>
            </a:pPr>
            <a:r>
              <a:rPr sz="1350" b="1" spc="179" baseline="3086" dirty="0">
                <a:solidFill>
                  <a:srgbClr val="FFFFFF"/>
                </a:solidFill>
                <a:latin typeface="Arial Narrow"/>
                <a:cs typeface="Arial Narrow"/>
              </a:rPr>
              <a:t>LEVE</a:t>
            </a:r>
            <a:r>
              <a:rPr sz="1350" b="1" spc="-22" baseline="3086" dirty="0">
                <a:solidFill>
                  <a:srgbClr val="FFFFFF"/>
                </a:solidFill>
                <a:latin typeface="Arial Narrow"/>
                <a:cs typeface="Arial Narrow"/>
              </a:rPr>
              <a:t>L</a:t>
            </a:r>
            <a:r>
              <a:rPr sz="1350" b="1" baseline="3086" dirty="0">
                <a:solidFill>
                  <a:srgbClr val="FFFFFF"/>
                </a:solidFill>
                <a:latin typeface="Arial Narrow"/>
                <a:cs typeface="Arial Narrow"/>
              </a:rPr>
              <a:t> </a:t>
            </a:r>
            <a:r>
              <a:rPr sz="1350" b="1" spc="-22" baseline="3086" dirty="0">
                <a:solidFill>
                  <a:srgbClr val="FFFFFF"/>
                </a:solidFill>
                <a:latin typeface="Arial Narrow"/>
                <a:cs typeface="Arial Narrow"/>
              </a:rPr>
              <a:t> </a:t>
            </a:r>
            <a:r>
              <a:rPr sz="1350" b="1" baseline="3086" dirty="0">
                <a:solidFill>
                  <a:srgbClr val="FFFFFF"/>
                </a:solidFill>
                <a:latin typeface="Arial Narrow"/>
                <a:cs typeface="Arial Narrow"/>
              </a:rPr>
              <a:t>2  </a:t>
            </a:r>
            <a:r>
              <a:rPr sz="1350" b="1" spc="172" baseline="3086" dirty="0">
                <a:solidFill>
                  <a:srgbClr val="FFFFFF"/>
                </a:solidFill>
                <a:latin typeface="Arial Narrow"/>
                <a:cs typeface="Arial Narrow"/>
              </a:rPr>
              <a:t>-</a:t>
            </a:r>
            <a:r>
              <a:rPr sz="1350" b="1" baseline="3086" dirty="0">
                <a:solidFill>
                  <a:srgbClr val="FFFFFF"/>
                </a:solidFill>
                <a:latin typeface="Arial Narrow"/>
                <a:cs typeface="Arial Narrow"/>
              </a:rPr>
              <a:t> </a:t>
            </a:r>
            <a:r>
              <a:rPr sz="1350" b="1" spc="-15" baseline="3086" dirty="0">
                <a:solidFill>
                  <a:srgbClr val="FFFFFF"/>
                </a:solidFill>
                <a:latin typeface="Arial Narrow"/>
                <a:cs typeface="Arial Narrow"/>
              </a:rPr>
              <a:t> </a:t>
            </a:r>
            <a:r>
              <a:rPr sz="1350" spc="135" baseline="3086" dirty="0">
                <a:solidFill>
                  <a:srgbClr val="FFFFFF"/>
                </a:solidFill>
                <a:latin typeface="Calibri"/>
                <a:cs typeface="Calibri"/>
              </a:rPr>
              <a:t>T</a:t>
            </a:r>
            <a:r>
              <a:rPr sz="1350" spc="240" baseline="3086" dirty="0">
                <a:solidFill>
                  <a:srgbClr val="FFFFFF"/>
                </a:solidFill>
                <a:latin typeface="Calibri"/>
                <a:cs typeface="Calibri"/>
              </a:rPr>
              <a:t>ALEN</a:t>
            </a:r>
            <a:r>
              <a:rPr sz="1350" spc="37" baseline="3086" dirty="0">
                <a:solidFill>
                  <a:srgbClr val="FFFFFF"/>
                </a:solidFill>
                <a:latin typeface="Calibri"/>
                <a:cs typeface="Calibri"/>
              </a:rPr>
              <a:t>T</a:t>
            </a:r>
            <a:r>
              <a:rPr sz="1350" baseline="3086" dirty="0">
                <a:solidFill>
                  <a:srgbClr val="FFFFFF"/>
                </a:solidFill>
                <a:latin typeface="Calibri"/>
                <a:cs typeface="Calibri"/>
              </a:rPr>
              <a:t> </a:t>
            </a:r>
            <a:r>
              <a:rPr sz="1350" spc="-7" baseline="3086" dirty="0">
                <a:solidFill>
                  <a:srgbClr val="FFFFFF"/>
                </a:solidFill>
                <a:latin typeface="Calibri"/>
                <a:cs typeface="Calibri"/>
              </a:rPr>
              <a:t> </a:t>
            </a:r>
            <a:r>
              <a:rPr sz="1350" spc="202" baseline="3086" dirty="0">
                <a:solidFill>
                  <a:srgbClr val="FFFFFF"/>
                </a:solidFill>
                <a:latin typeface="Calibri"/>
                <a:cs typeface="Calibri"/>
              </a:rPr>
              <a:t>IDENTIFIC</a:t>
            </a:r>
            <a:r>
              <a:rPr sz="1350" spc="89" baseline="3086" dirty="0">
                <a:solidFill>
                  <a:srgbClr val="FFFFFF"/>
                </a:solidFill>
                <a:latin typeface="Calibri"/>
                <a:cs typeface="Calibri"/>
              </a:rPr>
              <a:t>A</a:t>
            </a:r>
            <a:r>
              <a:rPr sz="1350" spc="202" baseline="3086" dirty="0">
                <a:solidFill>
                  <a:srgbClr val="FFFFFF"/>
                </a:solidFill>
                <a:latin typeface="Calibri"/>
                <a:cs typeface="Calibri"/>
              </a:rPr>
              <a:t>TIO</a:t>
            </a:r>
            <a:r>
              <a:rPr sz="1350" spc="7" baseline="3086" dirty="0">
                <a:solidFill>
                  <a:srgbClr val="FFFFFF"/>
                </a:solidFill>
                <a:latin typeface="Calibri"/>
                <a:cs typeface="Calibri"/>
              </a:rPr>
              <a:t>N</a:t>
            </a:r>
            <a:r>
              <a:rPr sz="1350" baseline="3086" dirty="0">
                <a:solidFill>
                  <a:srgbClr val="FFFFFF"/>
                </a:solidFill>
                <a:latin typeface="Calibri"/>
                <a:cs typeface="Calibri"/>
              </a:rPr>
              <a:t> </a:t>
            </a:r>
            <a:r>
              <a:rPr sz="1350" spc="22" baseline="3086" dirty="0">
                <a:solidFill>
                  <a:srgbClr val="FFFFFF"/>
                </a:solidFill>
                <a:latin typeface="Calibri"/>
                <a:cs typeface="Calibri"/>
              </a:rPr>
              <a:t> </a:t>
            </a:r>
            <a:r>
              <a:rPr sz="1350" spc="195" baseline="3086" dirty="0">
                <a:solidFill>
                  <a:srgbClr val="FFFFFF"/>
                </a:solidFill>
                <a:latin typeface="Calibri"/>
                <a:cs typeface="Calibri"/>
              </a:rPr>
              <a:t>I</a:t>
            </a:r>
            <a:r>
              <a:rPr sz="1350" spc="-15" baseline="3086" dirty="0">
                <a:solidFill>
                  <a:srgbClr val="FFFFFF"/>
                </a:solidFill>
                <a:latin typeface="Calibri"/>
                <a:cs typeface="Calibri"/>
              </a:rPr>
              <a:t>N</a:t>
            </a:r>
            <a:r>
              <a:rPr sz="1350" baseline="3086" dirty="0">
                <a:solidFill>
                  <a:srgbClr val="FFFFFF"/>
                </a:solidFill>
                <a:latin typeface="Calibri"/>
                <a:cs typeface="Calibri"/>
              </a:rPr>
              <a:t> </a:t>
            </a:r>
            <a:r>
              <a:rPr sz="1350" spc="22" baseline="3086" dirty="0">
                <a:solidFill>
                  <a:srgbClr val="FFFFFF"/>
                </a:solidFill>
                <a:latin typeface="Calibri"/>
                <a:cs typeface="Calibri"/>
              </a:rPr>
              <a:t> </a:t>
            </a:r>
            <a:r>
              <a:rPr sz="1350" spc="44" baseline="3086" dirty="0">
                <a:solidFill>
                  <a:srgbClr val="FFFFFF"/>
                </a:solidFill>
                <a:latin typeface="Calibri"/>
                <a:cs typeface="Calibri"/>
              </a:rPr>
              <a:t>F</a:t>
            </a:r>
            <a:r>
              <a:rPr sz="1350" spc="-120" baseline="3086" dirty="0">
                <a:solidFill>
                  <a:srgbClr val="FFFFFF"/>
                </a:solidFill>
                <a:latin typeface="Calibri"/>
                <a:cs typeface="Calibri"/>
              </a:rPr>
              <a:t> </a:t>
            </a:r>
            <a:r>
              <a:rPr sz="1350" spc="179" baseline="3086" dirty="0">
                <a:solidFill>
                  <a:srgbClr val="FFFFFF"/>
                </a:solidFill>
                <a:latin typeface="Calibri"/>
                <a:cs typeface="Calibri"/>
              </a:rPr>
              <a:t>O</a:t>
            </a:r>
            <a:r>
              <a:rPr sz="1350" spc="-22" baseline="3086" dirty="0">
                <a:solidFill>
                  <a:srgbClr val="FFFFFF"/>
                </a:solidFill>
                <a:latin typeface="Calibri"/>
                <a:cs typeface="Calibri"/>
              </a:rPr>
              <a:t>O</a:t>
            </a:r>
            <a:r>
              <a:rPr sz="1350" spc="-127" baseline="3086" dirty="0">
                <a:solidFill>
                  <a:srgbClr val="FFFFFF"/>
                </a:solidFill>
                <a:latin typeface="Calibri"/>
                <a:cs typeface="Calibri"/>
              </a:rPr>
              <a:t> </a:t>
            </a:r>
            <a:r>
              <a:rPr sz="1350" spc="240" baseline="3086" dirty="0">
                <a:solidFill>
                  <a:srgbClr val="FFFFFF"/>
                </a:solidFill>
                <a:latin typeface="Calibri"/>
                <a:cs typeface="Calibri"/>
              </a:rPr>
              <a:t>T</a:t>
            </a:r>
            <a:r>
              <a:rPr sz="1350" spc="37" baseline="3086" dirty="0">
                <a:solidFill>
                  <a:srgbClr val="FFFFFF"/>
                </a:solidFill>
                <a:latin typeface="Calibri"/>
                <a:cs typeface="Calibri"/>
              </a:rPr>
              <a:t>B</a:t>
            </a:r>
            <a:r>
              <a:rPr sz="1350" spc="-112" baseline="3086" dirty="0">
                <a:solidFill>
                  <a:srgbClr val="FFFFFF"/>
                </a:solidFill>
                <a:latin typeface="Calibri"/>
                <a:cs typeface="Calibri"/>
              </a:rPr>
              <a:t> </a:t>
            </a:r>
            <a:r>
              <a:rPr sz="1350" spc="254" baseline="3086" dirty="0">
                <a:solidFill>
                  <a:srgbClr val="FFFFFF"/>
                </a:solidFill>
                <a:latin typeface="Calibri"/>
                <a:cs typeface="Calibri"/>
              </a:rPr>
              <a:t>AL</a:t>
            </a:r>
            <a:r>
              <a:rPr sz="1350" spc="44" baseline="3086" dirty="0">
                <a:solidFill>
                  <a:srgbClr val="FFFFFF"/>
                </a:solidFill>
                <a:latin typeface="Calibri"/>
                <a:cs typeface="Calibri"/>
              </a:rPr>
              <a:t>L</a:t>
            </a:r>
            <a:r>
              <a:rPr sz="1350" baseline="3086" dirty="0">
                <a:solidFill>
                  <a:srgbClr val="FFFFFF"/>
                </a:solidFill>
                <a:latin typeface="Calibri"/>
                <a:cs typeface="Calibri"/>
              </a:rPr>
              <a:t>	</a:t>
            </a:r>
            <a:r>
              <a:rPr sz="1000" b="1" spc="-95" dirty="0">
                <a:solidFill>
                  <a:srgbClr val="76509B"/>
                </a:solidFill>
                <a:latin typeface="Arial Narrow"/>
                <a:cs typeface="Arial Narrow"/>
              </a:rPr>
              <a:t>1</a:t>
            </a:r>
            <a:endParaRPr sz="1000">
              <a:latin typeface="Arial Narrow"/>
              <a:cs typeface="Arial Narrow"/>
            </a:endParaRPr>
          </a:p>
        </p:txBody>
      </p:sp>
      <p:sp>
        <p:nvSpPr>
          <p:cNvPr id="3" name="object 3"/>
          <p:cNvSpPr/>
          <p:nvPr/>
        </p:nvSpPr>
        <p:spPr>
          <a:xfrm>
            <a:off x="0" y="0"/>
            <a:ext cx="1271270" cy="540385"/>
          </a:xfrm>
          <a:custGeom>
            <a:avLst/>
            <a:gdLst/>
            <a:ahLst/>
            <a:cxnLst/>
            <a:rect l="l" t="t" r="r" b="b"/>
            <a:pathLst>
              <a:path w="1271270" h="540385">
                <a:moveTo>
                  <a:pt x="1057863" y="0"/>
                </a:moveTo>
                <a:lnTo>
                  <a:pt x="0" y="0"/>
                </a:lnTo>
                <a:lnTo>
                  <a:pt x="0" y="540011"/>
                </a:lnTo>
                <a:lnTo>
                  <a:pt x="1270650" y="540011"/>
                </a:lnTo>
                <a:lnTo>
                  <a:pt x="1057863" y="0"/>
                </a:lnTo>
                <a:close/>
              </a:path>
            </a:pathLst>
          </a:custGeom>
          <a:solidFill>
            <a:srgbClr val="422360"/>
          </a:solidFill>
        </p:spPr>
        <p:txBody>
          <a:bodyPr wrap="square" lIns="0" tIns="0" rIns="0" bIns="0" rtlCol="0"/>
          <a:lstStyle/>
          <a:p>
            <a:endParaRPr/>
          </a:p>
        </p:txBody>
      </p:sp>
      <p:sp>
        <p:nvSpPr>
          <p:cNvPr id="4" name="object 4"/>
          <p:cNvSpPr/>
          <p:nvPr/>
        </p:nvSpPr>
        <p:spPr>
          <a:xfrm>
            <a:off x="317091" y="212130"/>
            <a:ext cx="99186" cy="1206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9571" y="212130"/>
            <a:ext cx="87337" cy="1206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03736" y="210327"/>
            <a:ext cx="101765" cy="1246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45846" y="212135"/>
            <a:ext cx="128231" cy="12067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086144" y="72009"/>
            <a:ext cx="520065" cy="695325"/>
          </a:xfrm>
          <a:custGeom>
            <a:avLst/>
            <a:gdLst/>
            <a:ahLst/>
            <a:cxnLst/>
            <a:rect l="l" t="t" r="r" b="b"/>
            <a:pathLst>
              <a:path w="520064" h="695325">
                <a:moveTo>
                  <a:pt x="259854" y="0"/>
                </a:moveTo>
                <a:lnTo>
                  <a:pt x="26936" y="86715"/>
                </a:lnTo>
                <a:lnTo>
                  <a:pt x="1235" y="115567"/>
                </a:lnTo>
                <a:lnTo>
                  <a:pt x="0" y="129044"/>
                </a:lnTo>
                <a:lnTo>
                  <a:pt x="21132" y="483095"/>
                </a:lnTo>
                <a:lnTo>
                  <a:pt x="28716" y="527355"/>
                </a:lnTo>
                <a:lnTo>
                  <a:pt x="44658" y="568642"/>
                </a:lnTo>
                <a:lnTo>
                  <a:pt x="68257" y="605850"/>
                </a:lnTo>
                <a:lnTo>
                  <a:pt x="98808" y="637872"/>
                </a:lnTo>
                <a:lnTo>
                  <a:pt x="135610" y="663600"/>
                </a:lnTo>
                <a:lnTo>
                  <a:pt x="183689" y="684332"/>
                </a:lnTo>
                <a:lnTo>
                  <a:pt x="234199" y="694699"/>
                </a:lnTo>
                <a:lnTo>
                  <a:pt x="285519" y="694699"/>
                </a:lnTo>
                <a:lnTo>
                  <a:pt x="336026" y="684332"/>
                </a:lnTo>
                <a:lnTo>
                  <a:pt x="384098" y="663600"/>
                </a:lnTo>
                <a:lnTo>
                  <a:pt x="420900" y="637872"/>
                </a:lnTo>
                <a:lnTo>
                  <a:pt x="451452" y="605850"/>
                </a:lnTo>
                <a:lnTo>
                  <a:pt x="475050" y="568642"/>
                </a:lnTo>
                <a:lnTo>
                  <a:pt x="490992" y="527355"/>
                </a:lnTo>
                <a:lnTo>
                  <a:pt x="498576" y="483095"/>
                </a:lnTo>
                <a:lnTo>
                  <a:pt x="519709" y="129044"/>
                </a:lnTo>
                <a:lnTo>
                  <a:pt x="518479" y="115567"/>
                </a:lnTo>
                <a:lnTo>
                  <a:pt x="492772" y="86715"/>
                </a:lnTo>
                <a:lnTo>
                  <a:pt x="275031" y="2819"/>
                </a:lnTo>
                <a:lnTo>
                  <a:pt x="259854" y="0"/>
                </a:lnTo>
                <a:close/>
              </a:path>
            </a:pathLst>
          </a:custGeom>
          <a:solidFill>
            <a:srgbClr val="422360"/>
          </a:solidFill>
        </p:spPr>
        <p:txBody>
          <a:bodyPr wrap="square" lIns="0" tIns="0" rIns="0" bIns="0" rtlCol="0"/>
          <a:lstStyle/>
          <a:p>
            <a:endParaRPr/>
          </a:p>
        </p:txBody>
      </p:sp>
      <p:sp>
        <p:nvSpPr>
          <p:cNvPr id="9" name="object 9"/>
          <p:cNvSpPr/>
          <p:nvPr/>
        </p:nvSpPr>
        <p:spPr>
          <a:xfrm>
            <a:off x="5098160" y="83386"/>
            <a:ext cx="495934" cy="673100"/>
          </a:xfrm>
          <a:custGeom>
            <a:avLst/>
            <a:gdLst/>
            <a:ahLst/>
            <a:cxnLst/>
            <a:rect l="l" t="t" r="r" b="b"/>
            <a:pathLst>
              <a:path w="495935" h="673100">
                <a:moveTo>
                  <a:pt x="251739" y="0"/>
                </a:moveTo>
                <a:lnTo>
                  <a:pt x="243941" y="0"/>
                </a:lnTo>
                <a:lnTo>
                  <a:pt x="19253" y="86575"/>
                </a:lnTo>
                <a:lnTo>
                  <a:pt x="0" y="116954"/>
                </a:lnTo>
                <a:lnTo>
                  <a:pt x="21132" y="470966"/>
                </a:lnTo>
                <a:lnTo>
                  <a:pt x="31275" y="522503"/>
                </a:lnTo>
                <a:lnTo>
                  <a:pt x="53695" y="570001"/>
                </a:lnTo>
                <a:lnTo>
                  <a:pt x="87133" y="610560"/>
                </a:lnTo>
                <a:lnTo>
                  <a:pt x="129476" y="641718"/>
                </a:lnTo>
                <a:lnTo>
                  <a:pt x="186682" y="664721"/>
                </a:lnTo>
                <a:lnTo>
                  <a:pt x="247840" y="672579"/>
                </a:lnTo>
                <a:lnTo>
                  <a:pt x="278706" y="670596"/>
                </a:lnTo>
                <a:lnTo>
                  <a:pt x="308998" y="664721"/>
                </a:lnTo>
                <a:lnTo>
                  <a:pt x="316442" y="662266"/>
                </a:lnTo>
                <a:lnTo>
                  <a:pt x="247840" y="662266"/>
                </a:lnTo>
                <a:lnTo>
                  <a:pt x="218285" y="660367"/>
                </a:lnTo>
                <a:lnTo>
                  <a:pt x="161224" y="645486"/>
                </a:lnTo>
                <a:lnTo>
                  <a:pt x="113433" y="619128"/>
                </a:lnTo>
                <a:lnTo>
                  <a:pt x="77128" y="584770"/>
                </a:lnTo>
                <a:lnTo>
                  <a:pt x="50334" y="542521"/>
                </a:lnTo>
                <a:lnTo>
                  <a:pt x="34735" y="495077"/>
                </a:lnTo>
                <a:lnTo>
                  <a:pt x="10298" y="116306"/>
                </a:lnTo>
                <a:lnTo>
                  <a:pt x="9677" y="107353"/>
                </a:lnTo>
                <a:lnTo>
                  <a:pt x="14770" y="99352"/>
                </a:lnTo>
                <a:lnTo>
                  <a:pt x="242989" y="11417"/>
                </a:lnTo>
                <a:lnTo>
                  <a:pt x="245389" y="10972"/>
                </a:lnTo>
                <a:lnTo>
                  <a:pt x="280216" y="10972"/>
                </a:lnTo>
                <a:lnTo>
                  <a:pt x="251739" y="0"/>
                </a:lnTo>
                <a:close/>
              </a:path>
              <a:path w="495935" h="673100">
                <a:moveTo>
                  <a:pt x="280216" y="10972"/>
                </a:moveTo>
                <a:lnTo>
                  <a:pt x="250291" y="10972"/>
                </a:lnTo>
                <a:lnTo>
                  <a:pt x="252691" y="11417"/>
                </a:lnTo>
                <a:lnTo>
                  <a:pt x="480910" y="99352"/>
                </a:lnTo>
                <a:lnTo>
                  <a:pt x="486003" y="107353"/>
                </a:lnTo>
                <a:lnTo>
                  <a:pt x="485342" y="116954"/>
                </a:lnTo>
                <a:lnTo>
                  <a:pt x="464261" y="470242"/>
                </a:lnTo>
                <a:lnTo>
                  <a:pt x="454601" y="519290"/>
                </a:lnTo>
                <a:lnTo>
                  <a:pt x="433273" y="564476"/>
                </a:lnTo>
                <a:lnTo>
                  <a:pt x="401453" y="603067"/>
                </a:lnTo>
                <a:lnTo>
                  <a:pt x="361175" y="632714"/>
                </a:lnTo>
                <a:lnTo>
                  <a:pt x="306398" y="654738"/>
                </a:lnTo>
                <a:lnTo>
                  <a:pt x="247840" y="662266"/>
                </a:lnTo>
                <a:lnTo>
                  <a:pt x="316442" y="662266"/>
                </a:lnTo>
                <a:lnTo>
                  <a:pt x="366204" y="641718"/>
                </a:lnTo>
                <a:lnTo>
                  <a:pt x="408547" y="610560"/>
                </a:lnTo>
                <a:lnTo>
                  <a:pt x="441985" y="570001"/>
                </a:lnTo>
                <a:lnTo>
                  <a:pt x="464405" y="522497"/>
                </a:lnTo>
                <a:lnTo>
                  <a:pt x="474541" y="470966"/>
                </a:lnTo>
                <a:lnTo>
                  <a:pt x="495673" y="116954"/>
                </a:lnTo>
                <a:lnTo>
                  <a:pt x="495634" y="116306"/>
                </a:lnTo>
                <a:lnTo>
                  <a:pt x="494814" y="107164"/>
                </a:lnTo>
                <a:lnTo>
                  <a:pt x="491069" y="98510"/>
                </a:lnTo>
                <a:lnTo>
                  <a:pt x="484817" y="91452"/>
                </a:lnTo>
                <a:lnTo>
                  <a:pt x="476427" y="86575"/>
                </a:lnTo>
                <a:lnTo>
                  <a:pt x="280216" y="10972"/>
                </a:lnTo>
                <a:close/>
              </a:path>
            </a:pathLst>
          </a:custGeom>
          <a:solidFill>
            <a:srgbClr val="2D143D"/>
          </a:solidFill>
        </p:spPr>
        <p:txBody>
          <a:bodyPr wrap="square" lIns="0" tIns="0" rIns="0" bIns="0" rtlCol="0"/>
          <a:lstStyle/>
          <a:p>
            <a:endParaRPr/>
          </a:p>
        </p:txBody>
      </p:sp>
      <p:sp>
        <p:nvSpPr>
          <p:cNvPr id="10" name="object 10"/>
          <p:cNvSpPr/>
          <p:nvPr/>
        </p:nvSpPr>
        <p:spPr>
          <a:xfrm>
            <a:off x="5205484" y="330489"/>
            <a:ext cx="279347" cy="354926"/>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207701" y="211138"/>
            <a:ext cx="52069" cy="64769"/>
          </a:xfrm>
          <a:custGeom>
            <a:avLst/>
            <a:gdLst/>
            <a:ahLst/>
            <a:cxnLst/>
            <a:rect l="l" t="t" r="r" b="b"/>
            <a:pathLst>
              <a:path w="52070" h="64770">
                <a:moveTo>
                  <a:pt x="30099" y="0"/>
                </a:moveTo>
                <a:lnTo>
                  <a:pt x="0" y="0"/>
                </a:lnTo>
                <a:lnTo>
                  <a:pt x="0" y="64338"/>
                </a:lnTo>
                <a:lnTo>
                  <a:pt x="13690" y="64338"/>
                </a:lnTo>
                <a:lnTo>
                  <a:pt x="13690" y="41287"/>
                </a:lnTo>
                <a:lnTo>
                  <a:pt x="30099" y="41287"/>
                </a:lnTo>
                <a:lnTo>
                  <a:pt x="39330" y="39650"/>
                </a:lnTo>
                <a:lnTo>
                  <a:pt x="46105" y="35209"/>
                </a:lnTo>
                <a:lnTo>
                  <a:pt x="49739" y="29514"/>
                </a:lnTo>
                <a:lnTo>
                  <a:pt x="13690" y="29514"/>
                </a:lnTo>
                <a:lnTo>
                  <a:pt x="13690" y="11772"/>
                </a:lnTo>
                <a:lnTo>
                  <a:pt x="49687" y="11772"/>
                </a:lnTo>
                <a:lnTo>
                  <a:pt x="46143" y="6135"/>
                </a:lnTo>
                <a:lnTo>
                  <a:pt x="39373" y="1652"/>
                </a:lnTo>
                <a:lnTo>
                  <a:pt x="30099" y="0"/>
                </a:lnTo>
                <a:close/>
              </a:path>
              <a:path w="52070" h="64770">
                <a:moveTo>
                  <a:pt x="49687" y="11772"/>
                </a:moveTo>
                <a:lnTo>
                  <a:pt x="33667" y="11772"/>
                </a:lnTo>
                <a:lnTo>
                  <a:pt x="37719" y="15341"/>
                </a:lnTo>
                <a:lnTo>
                  <a:pt x="37719" y="26047"/>
                </a:lnTo>
                <a:lnTo>
                  <a:pt x="33667" y="29514"/>
                </a:lnTo>
                <a:lnTo>
                  <a:pt x="49739" y="29514"/>
                </a:lnTo>
                <a:lnTo>
                  <a:pt x="50278" y="28670"/>
                </a:lnTo>
                <a:lnTo>
                  <a:pt x="51701" y="20739"/>
                </a:lnTo>
                <a:lnTo>
                  <a:pt x="50292" y="12735"/>
                </a:lnTo>
                <a:lnTo>
                  <a:pt x="49687" y="11772"/>
                </a:lnTo>
                <a:close/>
              </a:path>
            </a:pathLst>
          </a:custGeom>
          <a:solidFill>
            <a:srgbClr val="FFFFFF"/>
          </a:solidFill>
        </p:spPr>
        <p:txBody>
          <a:bodyPr wrap="square" lIns="0" tIns="0" rIns="0" bIns="0" rtlCol="0"/>
          <a:lstStyle/>
          <a:p>
            <a:endParaRPr/>
          </a:p>
        </p:txBody>
      </p:sp>
      <p:sp>
        <p:nvSpPr>
          <p:cNvPr id="12" name="object 12"/>
          <p:cNvSpPr/>
          <p:nvPr/>
        </p:nvSpPr>
        <p:spPr>
          <a:xfrm>
            <a:off x="5287187" y="211138"/>
            <a:ext cx="45720" cy="64769"/>
          </a:xfrm>
          <a:custGeom>
            <a:avLst/>
            <a:gdLst/>
            <a:ahLst/>
            <a:cxnLst/>
            <a:rect l="l" t="t" r="r" b="b"/>
            <a:pathLst>
              <a:path w="45720" h="64770">
                <a:moveTo>
                  <a:pt x="45529" y="0"/>
                </a:moveTo>
                <a:lnTo>
                  <a:pt x="0" y="0"/>
                </a:lnTo>
                <a:lnTo>
                  <a:pt x="0" y="64338"/>
                </a:lnTo>
                <a:lnTo>
                  <a:pt x="13703" y="64338"/>
                </a:lnTo>
                <a:lnTo>
                  <a:pt x="13703" y="37528"/>
                </a:lnTo>
                <a:lnTo>
                  <a:pt x="44856" y="37528"/>
                </a:lnTo>
                <a:lnTo>
                  <a:pt x="44856" y="25755"/>
                </a:lnTo>
                <a:lnTo>
                  <a:pt x="13703" y="25755"/>
                </a:lnTo>
                <a:lnTo>
                  <a:pt x="13703" y="11772"/>
                </a:lnTo>
                <a:lnTo>
                  <a:pt x="45529" y="11772"/>
                </a:lnTo>
                <a:lnTo>
                  <a:pt x="45529" y="0"/>
                </a:lnTo>
                <a:close/>
              </a:path>
            </a:pathLst>
          </a:custGeom>
          <a:solidFill>
            <a:srgbClr val="FFFFFF"/>
          </a:solidFill>
        </p:spPr>
        <p:txBody>
          <a:bodyPr wrap="square" lIns="0" tIns="0" rIns="0" bIns="0" rtlCol="0"/>
          <a:lstStyle/>
          <a:p>
            <a:endParaRPr/>
          </a:p>
        </p:txBody>
      </p:sp>
      <p:sp>
        <p:nvSpPr>
          <p:cNvPr id="13" name="object 13"/>
          <p:cNvSpPr/>
          <p:nvPr/>
        </p:nvSpPr>
        <p:spPr>
          <a:xfrm>
            <a:off x="5357130" y="210172"/>
            <a:ext cx="53340" cy="66675"/>
          </a:xfrm>
          <a:custGeom>
            <a:avLst/>
            <a:gdLst/>
            <a:ahLst/>
            <a:cxnLst/>
            <a:rect l="l" t="t" r="r" b="b"/>
            <a:pathLst>
              <a:path w="53339" h="66675">
                <a:moveTo>
                  <a:pt x="7518" y="45821"/>
                </a:moveTo>
                <a:lnTo>
                  <a:pt x="0" y="56235"/>
                </a:lnTo>
                <a:lnTo>
                  <a:pt x="5089" y="60399"/>
                </a:lnTo>
                <a:lnTo>
                  <a:pt x="11293" y="63628"/>
                </a:lnTo>
                <a:lnTo>
                  <a:pt x="18673" y="65717"/>
                </a:lnTo>
                <a:lnTo>
                  <a:pt x="27292" y="66459"/>
                </a:lnTo>
                <a:lnTo>
                  <a:pt x="38640" y="64890"/>
                </a:lnTo>
                <a:lnTo>
                  <a:pt x="46680" y="60555"/>
                </a:lnTo>
                <a:lnTo>
                  <a:pt x="51102" y="54508"/>
                </a:lnTo>
                <a:lnTo>
                  <a:pt x="19088" y="54508"/>
                </a:lnTo>
                <a:lnTo>
                  <a:pt x="12052" y="50545"/>
                </a:lnTo>
                <a:lnTo>
                  <a:pt x="7518" y="45821"/>
                </a:lnTo>
                <a:close/>
              </a:path>
              <a:path w="53339" h="66675">
                <a:moveTo>
                  <a:pt x="26517" y="0"/>
                </a:moveTo>
                <a:lnTo>
                  <a:pt x="16319" y="1524"/>
                </a:lnTo>
                <a:lnTo>
                  <a:pt x="8642" y="5681"/>
                </a:lnTo>
                <a:lnTo>
                  <a:pt x="3804" y="11846"/>
                </a:lnTo>
                <a:lnTo>
                  <a:pt x="2120" y="19392"/>
                </a:lnTo>
                <a:lnTo>
                  <a:pt x="4394" y="28192"/>
                </a:lnTo>
                <a:lnTo>
                  <a:pt x="10185" y="33715"/>
                </a:lnTo>
                <a:lnTo>
                  <a:pt x="17947" y="36995"/>
                </a:lnTo>
                <a:lnTo>
                  <a:pt x="26136" y="39065"/>
                </a:lnTo>
                <a:lnTo>
                  <a:pt x="33566" y="40805"/>
                </a:lnTo>
                <a:lnTo>
                  <a:pt x="39154" y="42443"/>
                </a:lnTo>
                <a:lnTo>
                  <a:pt x="39154" y="50939"/>
                </a:lnTo>
                <a:lnTo>
                  <a:pt x="35496" y="54508"/>
                </a:lnTo>
                <a:lnTo>
                  <a:pt x="51102" y="54508"/>
                </a:lnTo>
                <a:lnTo>
                  <a:pt x="51464" y="54012"/>
                </a:lnTo>
                <a:lnTo>
                  <a:pt x="53047" y="45821"/>
                </a:lnTo>
                <a:lnTo>
                  <a:pt x="50772" y="37033"/>
                </a:lnTo>
                <a:lnTo>
                  <a:pt x="44970" y="31435"/>
                </a:lnTo>
                <a:lnTo>
                  <a:pt x="37178" y="28062"/>
                </a:lnTo>
                <a:lnTo>
                  <a:pt x="28930" y="25946"/>
                </a:lnTo>
                <a:lnTo>
                  <a:pt x="21501" y="24218"/>
                </a:lnTo>
                <a:lnTo>
                  <a:pt x="16103" y="22859"/>
                </a:lnTo>
                <a:lnTo>
                  <a:pt x="16103" y="14668"/>
                </a:lnTo>
                <a:lnTo>
                  <a:pt x="19380" y="11963"/>
                </a:lnTo>
                <a:lnTo>
                  <a:pt x="49330" y="11963"/>
                </a:lnTo>
                <a:lnTo>
                  <a:pt x="51600" y="8978"/>
                </a:lnTo>
                <a:lnTo>
                  <a:pt x="46434" y="5089"/>
                </a:lnTo>
                <a:lnTo>
                  <a:pt x="40506" y="2279"/>
                </a:lnTo>
                <a:lnTo>
                  <a:pt x="33855" y="574"/>
                </a:lnTo>
                <a:lnTo>
                  <a:pt x="26517" y="0"/>
                </a:lnTo>
                <a:close/>
              </a:path>
              <a:path w="53339" h="66675">
                <a:moveTo>
                  <a:pt x="49330" y="11963"/>
                </a:moveTo>
                <a:lnTo>
                  <a:pt x="31826" y="11963"/>
                </a:lnTo>
                <a:lnTo>
                  <a:pt x="38773" y="14185"/>
                </a:lnTo>
                <a:lnTo>
                  <a:pt x="43980" y="18999"/>
                </a:lnTo>
                <a:lnTo>
                  <a:pt x="49330" y="11963"/>
                </a:lnTo>
                <a:close/>
              </a:path>
            </a:pathLst>
          </a:custGeom>
          <a:solidFill>
            <a:srgbClr val="FFFFFF"/>
          </a:solidFill>
        </p:spPr>
        <p:txBody>
          <a:bodyPr wrap="square" lIns="0" tIns="0" rIns="0" bIns="0" rtlCol="0"/>
          <a:lstStyle/>
          <a:p>
            <a:endParaRPr/>
          </a:p>
        </p:txBody>
      </p:sp>
      <p:sp>
        <p:nvSpPr>
          <p:cNvPr id="14" name="object 14"/>
          <p:cNvSpPr/>
          <p:nvPr/>
        </p:nvSpPr>
        <p:spPr>
          <a:xfrm>
            <a:off x="5431214" y="211133"/>
            <a:ext cx="66840" cy="64338"/>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1065" y="2541"/>
            <a:ext cx="10692130" cy="7560309"/>
          </a:xfrm>
          <a:custGeom>
            <a:avLst/>
            <a:gdLst/>
            <a:ahLst/>
            <a:cxnLst/>
            <a:rect l="l" t="t" r="r" b="b"/>
            <a:pathLst>
              <a:path w="10692130" h="7560309">
                <a:moveTo>
                  <a:pt x="0" y="7559992"/>
                </a:moveTo>
                <a:lnTo>
                  <a:pt x="10692003" y="7559992"/>
                </a:lnTo>
                <a:lnTo>
                  <a:pt x="10692003" y="0"/>
                </a:lnTo>
                <a:lnTo>
                  <a:pt x="0" y="0"/>
                </a:lnTo>
                <a:lnTo>
                  <a:pt x="0" y="7559992"/>
                </a:lnTo>
                <a:close/>
              </a:path>
            </a:pathLst>
          </a:custGeom>
          <a:solidFill>
            <a:srgbClr val="2D143D"/>
          </a:solidFill>
        </p:spPr>
        <p:txBody>
          <a:bodyPr wrap="square" lIns="0" tIns="0" rIns="0" bIns="0" rtlCol="0"/>
          <a:lstStyle/>
          <a:p>
            <a:r>
              <a:rPr lang="en-US" dirty="0"/>
              <a:t>                                            																																																																																																																																																																																																																																																												</a:t>
            </a:r>
            <a:r>
              <a:rPr lang="en-US" dirty="0">
                <a:solidFill>
                  <a:schemeClr val="bg1"/>
                </a:solidFill>
              </a:rPr>
              <a:t>OMACHONU JOSEPH ATANU			  22- JANUARY-2026</a:t>
            </a:r>
            <a:endParaRPr dirty="0"/>
          </a:p>
        </p:txBody>
      </p:sp>
      <p:sp>
        <p:nvSpPr>
          <p:cNvPr id="18" name="object 18"/>
          <p:cNvSpPr/>
          <p:nvPr/>
        </p:nvSpPr>
        <p:spPr>
          <a:xfrm>
            <a:off x="708355" y="6285357"/>
            <a:ext cx="4475480" cy="307340"/>
          </a:xfrm>
          <a:custGeom>
            <a:avLst/>
            <a:gdLst/>
            <a:ahLst/>
            <a:cxnLst/>
            <a:rect l="l" t="t" r="r" b="b"/>
            <a:pathLst>
              <a:path w="4475480" h="307340">
                <a:moveTo>
                  <a:pt x="0" y="306997"/>
                </a:moveTo>
                <a:lnTo>
                  <a:pt x="4475302" y="306997"/>
                </a:lnTo>
                <a:lnTo>
                  <a:pt x="4475302" y="0"/>
                </a:lnTo>
                <a:lnTo>
                  <a:pt x="0" y="0"/>
                </a:lnTo>
                <a:lnTo>
                  <a:pt x="0" y="306997"/>
                </a:lnTo>
                <a:close/>
              </a:path>
            </a:pathLst>
          </a:custGeom>
          <a:ln w="12700">
            <a:solidFill>
              <a:srgbClr val="774791"/>
            </a:solidFill>
          </a:ln>
        </p:spPr>
        <p:txBody>
          <a:bodyPr wrap="square" lIns="0" tIns="0" rIns="0" bIns="0" rtlCol="0"/>
          <a:lstStyle/>
          <a:p>
            <a:endParaRPr/>
          </a:p>
        </p:txBody>
      </p:sp>
      <p:sp>
        <p:nvSpPr>
          <p:cNvPr id="19" name="object 19"/>
          <p:cNvSpPr/>
          <p:nvPr/>
        </p:nvSpPr>
        <p:spPr>
          <a:xfrm>
            <a:off x="5490349" y="6285357"/>
            <a:ext cx="4475480" cy="307340"/>
          </a:xfrm>
          <a:custGeom>
            <a:avLst/>
            <a:gdLst/>
            <a:ahLst/>
            <a:cxnLst/>
            <a:rect l="l" t="t" r="r" b="b"/>
            <a:pathLst>
              <a:path w="4475480" h="307340">
                <a:moveTo>
                  <a:pt x="0" y="306997"/>
                </a:moveTo>
                <a:lnTo>
                  <a:pt x="4475302" y="306997"/>
                </a:lnTo>
                <a:lnTo>
                  <a:pt x="4475302" y="0"/>
                </a:lnTo>
                <a:lnTo>
                  <a:pt x="0" y="0"/>
                </a:lnTo>
                <a:lnTo>
                  <a:pt x="0" y="306997"/>
                </a:lnTo>
                <a:close/>
              </a:path>
            </a:pathLst>
          </a:custGeom>
          <a:ln w="12700">
            <a:solidFill>
              <a:srgbClr val="774791"/>
            </a:solidFill>
          </a:ln>
        </p:spPr>
        <p:txBody>
          <a:bodyPr wrap="square" lIns="0" tIns="0" rIns="0" bIns="0" rtlCol="0"/>
          <a:lstStyle/>
          <a:p>
            <a:endParaRPr/>
          </a:p>
        </p:txBody>
      </p:sp>
      <p:sp>
        <p:nvSpPr>
          <p:cNvPr id="48" name="object 48"/>
          <p:cNvSpPr txBox="1"/>
          <p:nvPr/>
        </p:nvSpPr>
        <p:spPr>
          <a:xfrm>
            <a:off x="689300" y="5970732"/>
            <a:ext cx="381635" cy="162560"/>
          </a:xfrm>
          <a:prstGeom prst="rect">
            <a:avLst/>
          </a:prstGeom>
        </p:spPr>
        <p:txBody>
          <a:bodyPr vert="horz" wrap="square" lIns="0" tIns="12700" rIns="0" bIns="0" rtlCol="0">
            <a:spAutoFit/>
          </a:bodyPr>
          <a:lstStyle/>
          <a:p>
            <a:pPr marL="12700">
              <a:lnSpc>
                <a:spcPct val="100000"/>
              </a:lnSpc>
              <a:spcBef>
                <a:spcPts val="100"/>
              </a:spcBef>
            </a:pPr>
            <a:r>
              <a:rPr sz="900" spc="85" dirty="0">
                <a:solidFill>
                  <a:srgbClr val="FFFFFF"/>
                </a:solidFill>
                <a:latin typeface="Calibri"/>
                <a:cs typeface="Calibri"/>
              </a:rPr>
              <a:t>NAME</a:t>
            </a:r>
            <a:r>
              <a:rPr sz="900" spc="-70" dirty="0">
                <a:solidFill>
                  <a:srgbClr val="FFFFFF"/>
                </a:solidFill>
                <a:latin typeface="Calibri"/>
                <a:cs typeface="Calibri"/>
              </a:rPr>
              <a:t> </a:t>
            </a:r>
            <a:endParaRPr sz="900">
              <a:latin typeface="Calibri"/>
              <a:cs typeface="Calibri"/>
            </a:endParaRPr>
          </a:p>
        </p:txBody>
      </p:sp>
      <p:sp>
        <p:nvSpPr>
          <p:cNvPr id="49" name="object 49"/>
          <p:cNvSpPr txBox="1"/>
          <p:nvPr/>
        </p:nvSpPr>
        <p:spPr>
          <a:xfrm>
            <a:off x="5471269" y="5970732"/>
            <a:ext cx="32321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FFFFFF"/>
                </a:solidFill>
                <a:latin typeface="Calibri"/>
                <a:cs typeface="Calibri"/>
              </a:rPr>
              <a:t>D</a:t>
            </a:r>
            <a:r>
              <a:rPr sz="900" spc="-125" dirty="0">
                <a:solidFill>
                  <a:srgbClr val="FFFFFF"/>
                </a:solidFill>
                <a:latin typeface="Calibri"/>
                <a:cs typeface="Calibri"/>
              </a:rPr>
              <a:t> </a:t>
            </a:r>
            <a:r>
              <a:rPr sz="900" spc="55" dirty="0">
                <a:solidFill>
                  <a:srgbClr val="FFFFFF"/>
                </a:solidFill>
                <a:latin typeface="Calibri"/>
                <a:cs typeface="Calibri"/>
              </a:rPr>
              <a:t>AT</a:t>
            </a:r>
            <a:r>
              <a:rPr sz="900" spc="-105" dirty="0">
                <a:solidFill>
                  <a:srgbClr val="FFFFFF"/>
                </a:solidFill>
                <a:latin typeface="Calibri"/>
                <a:cs typeface="Calibri"/>
              </a:rPr>
              <a:t> </a:t>
            </a:r>
            <a:r>
              <a:rPr sz="900" spc="30" dirty="0">
                <a:solidFill>
                  <a:srgbClr val="FFFFFF"/>
                </a:solidFill>
                <a:latin typeface="Calibri"/>
                <a:cs typeface="Calibri"/>
              </a:rPr>
              <a:t>E</a:t>
            </a:r>
            <a:endParaRPr sz="900" dirty="0">
              <a:latin typeface="Calibri"/>
              <a:cs typeface="Calibri"/>
            </a:endParaRPr>
          </a:p>
        </p:txBody>
      </p:sp>
      <p:sp>
        <p:nvSpPr>
          <p:cNvPr id="50" name="object 50"/>
          <p:cNvSpPr/>
          <p:nvPr/>
        </p:nvSpPr>
        <p:spPr>
          <a:xfrm>
            <a:off x="2451100" y="4989123"/>
            <a:ext cx="5562600" cy="492125"/>
          </a:xfrm>
          <a:custGeom>
            <a:avLst/>
            <a:gdLst/>
            <a:ahLst/>
            <a:cxnLst/>
            <a:rect l="l" t="t" r="r" b="b"/>
            <a:pathLst>
              <a:path w="2358390" h="492125">
                <a:moveTo>
                  <a:pt x="2112111" y="0"/>
                </a:moveTo>
                <a:lnTo>
                  <a:pt x="245999" y="0"/>
                </a:lnTo>
                <a:lnTo>
                  <a:pt x="196420" y="4997"/>
                </a:lnTo>
                <a:lnTo>
                  <a:pt x="150243" y="19331"/>
                </a:lnTo>
                <a:lnTo>
                  <a:pt x="108457" y="42011"/>
                </a:lnTo>
                <a:lnTo>
                  <a:pt x="72050" y="72050"/>
                </a:lnTo>
                <a:lnTo>
                  <a:pt x="42011" y="108457"/>
                </a:lnTo>
                <a:lnTo>
                  <a:pt x="19331" y="150243"/>
                </a:lnTo>
                <a:lnTo>
                  <a:pt x="4997" y="196420"/>
                </a:lnTo>
                <a:lnTo>
                  <a:pt x="0" y="245999"/>
                </a:lnTo>
                <a:lnTo>
                  <a:pt x="4997" y="295577"/>
                </a:lnTo>
                <a:lnTo>
                  <a:pt x="19331" y="341754"/>
                </a:lnTo>
                <a:lnTo>
                  <a:pt x="42011" y="383540"/>
                </a:lnTo>
                <a:lnTo>
                  <a:pt x="72050" y="419947"/>
                </a:lnTo>
                <a:lnTo>
                  <a:pt x="108457" y="449986"/>
                </a:lnTo>
                <a:lnTo>
                  <a:pt x="150243" y="472666"/>
                </a:lnTo>
                <a:lnTo>
                  <a:pt x="196420" y="487000"/>
                </a:lnTo>
                <a:lnTo>
                  <a:pt x="245999" y="491998"/>
                </a:lnTo>
                <a:lnTo>
                  <a:pt x="2112111" y="491998"/>
                </a:lnTo>
                <a:lnTo>
                  <a:pt x="2161689" y="487000"/>
                </a:lnTo>
                <a:lnTo>
                  <a:pt x="2207866" y="472666"/>
                </a:lnTo>
                <a:lnTo>
                  <a:pt x="2249653" y="449986"/>
                </a:lnTo>
                <a:lnTo>
                  <a:pt x="2286060" y="419947"/>
                </a:lnTo>
                <a:lnTo>
                  <a:pt x="2316098" y="383540"/>
                </a:lnTo>
                <a:lnTo>
                  <a:pt x="2338779" y="341754"/>
                </a:lnTo>
                <a:lnTo>
                  <a:pt x="2353112" y="295577"/>
                </a:lnTo>
                <a:lnTo>
                  <a:pt x="2358110" y="245999"/>
                </a:lnTo>
                <a:lnTo>
                  <a:pt x="2353112" y="196420"/>
                </a:lnTo>
                <a:lnTo>
                  <a:pt x="2338779" y="150243"/>
                </a:lnTo>
                <a:lnTo>
                  <a:pt x="2316098" y="108457"/>
                </a:lnTo>
                <a:lnTo>
                  <a:pt x="2286060" y="72050"/>
                </a:lnTo>
                <a:lnTo>
                  <a:pt x="2249653" y="42011"/>
                </a:lnTo>
                <a:lnTo>
                  <a:pt x="2207866" y="19331"/>
                </a:lnTo>
                <a:lnTo>
                  <a:pt x="2161689" y="4997"/>
                </a:lnTo>
                <a:lnTo>
                  <a:pt x="2112111" y="0"/>
                </a:lnTo>
                <a:close/>
              </a:path>
            </a:pathLst>
          </a:custGeom>
          <a:solidFill>
            <a:srgbClr val="16AAAA"/>
          </a:solidFill>
        </p:spPr>
        <p:txBody>
          <a:bodyPr wrap="square" lIns="0" tIns="0" rIns="0" bIns="0" rtlCol="0"/>
          <a:lstStyle/>
          <a:p>
            <a:endParaRPr/>
          </a:p>
        </p:txBody>
      </p:sp>
      <p:sp>
        <p:nvSpPr>
          <p:cNvPr id="51" name="object 51"/>
          <p:cNvSpPr txBox="1"/>
          <p:nvPr/>
        </p:nvSpPr>
        <p:spPr>
          <a:xfrm>
            <a:off x="2755900" y="5116600"/>
            <a:ext cx="5029200" cy="228268"/>
          </a:xfrm>
          <a:prstGeom prst="rect">
            <a:avLst/>
          </a:prstGeom>
        </p:spPr>
        <p:txBody>
          <a:bodyPr vert="horz" wrap="square" lIns="0" tIns="12700" rIns="0" bIns="0" rtlCol="0">
            <a:spAutoFit/>
          </a:bodyPr>
          <a:lstStyle/>
          <a:p>
            <a:pPr marL="12700" algn="ctr">
              <a:lnSpc>
                <a:spcPct val="100000"/>
              </a:lnSpc>
              <a:spcBef>
                <a:spcPts val="100"/>
              </a:spcBef>
            </a:pPr>
            <a:r>
              <a:rPr lang="en-GB" sz="1400" b="1" spc="-45" dirty="0">
                <a:solidFill>
                  <a:srgbClr val="FFFFFF"/>
                </a:solidFill>
                <a:latin typeface="Arial" panose="020B0604020202020204" pitchFamily="34" charset="0"/>
                <a:cs typeface="Arial" panose="020B0604020202020204" pitchFamily="34" charset="0"/>
              </a:rPr>
              <a:t>JUVENTUS VS DORTMUND OPPOSITION REPORT</a:t>
            </a:r>
            <a:endParaRPr sz="1400" b="1" dirty="0">
              <a:latin typeface="Arial" panose="020B0604020202020204" pitchFamily="34" charset="0"/>
              <a:cs typeface="Arial" panose="020B0604020202020204" pitchFamily="34" charset="0"/>
            </a:endParaRPr>
          </a:p>
        </p:txBody>
      </p:sp>
      <p:pic>
        <p:nvPicPr>
          <p:cNvPr id="52" name="Image" descr="Image">
            <a:extLst>
              <a:ext uri="{FF2B5EF4-FFF2-40B4-BE49-F238E27FC236}">
                <a16:creationId xmlns:a16="http://schemas.microsoft.com/office/drawing/2014/main" id="{FDAB1DE8-30FE-4F4E-B3E9-3BC3953E6E9D}"/>
              </a:ext>
            </a:extLst>
          </p:cNvPr>
          <p:cNvPicPr>
            <a:picLocks noChangeAspect="1"/>
          </p:cNvPicPr>
          <p:nvPr/>
        </p:nvPicPr>
        <p:blipFill>
          <a:blip r:embed="rId8"/>
          <a:stretch>
            <a:fillRect/>
          </a:stretch>
        </p:blipFill>
        <p:spPr>
          <a:xfrm>
            <a:off x="3979663" y="894121"/>
            <a:ext cx="2614088" cy="3515100"/>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533348" y="1068939"/>
            <a:ext cx="9701504" cy="382156"/>
          </a:xfrm>
          <a:prstGeom prst="rect">
            <a:avLst/>
          </a:prstGeom>
        </p:spPr>
        <p:txBody>
          <a:bodyPr vert="horz" wrap="square" lIns="0" tIns="12700" rIns="0" bIns="0" rtlCol="0" anchor="ctr">
            <a:spAutoFit/>
          </a:bodyPr>
          <a:lstStyle/>
          <a:p>
            <a:pPr marL="12700" algn="ctr">
              <a:lnSpc>
                <a:spcPct val="100000"/>
              </a:lnSpc>
              <a:spcBef>
                <a:spcPts val="100"/>
              </a:spcBef>
            </a:pPr>
            <a:r>
              <a:rPr lang="en-GB" sz="2400" spc="100" dirty="0"/>
              <a:t>DEFENSIVE SHAPE FROM OPPOSITION GK</a:t>
            </a:r>
            <a:endParaRPr lang="en-GB" spc="100" dirty="0"/>
          </a:p>
        </p:txBody>
      </p:sp>
      <p:sp>
        <p:nvSpPr>
          <p:cNvPr id="21" name="object 21"/>
          <p:cNvSpPr/>
          <p:nvPr/>
        </p:nvSpPr>
        <p:spPr>
          <a:xfrm>
            <a:off x="5270500" y="2136660"/>
            <a:ext cx="5140121" cy="3887478"/>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pPr marL="171450" indent="-171450">
              <a:buFont typeface="Arial" panose="020B0604020202020204" pitchFamily="34" charset="0"/>
              <a:buChar char="•"/>
            </a:pPr>
            <a:r>
              <a:rPr lang="en-US" sz="1200" dirty="0"/>
              <a:t> Opposition GK always tried to play it short, before playing it into the spaces left behind the press. The GK was always available for passes, in other to restart play.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 ball is played short to the GK, #27 initiates the press to #6, making his own player #20 to mark #19, while #14  presses the GK and block the passing lane to #27. However, the GK plays it to #20 who is free,  bypassing the press and finding a free player behind the pressing line. The Press wasn’t always effective as the ball was either played to #20 or #10 behind the press, or the press wasn’t quick enough, which was always the case.</a:t>
            </a:r>
          </a:p>
          <a:p>
            <a:endParaRPr lang="en-US" sz="1200" dirty="0"/>
          </a:p>
          <a:p>
            <a:pPr marL="171450" indent="-171450">
              <a:buFont typeface="Arial" panose="020B0604020202020204" pitchFamily="34" charset="0"/>
              <a:buChar char="•"/>
            </a:pPr>
            <a:r>
              <a:rPr lang="en-US" sz="1200" dirty="0"/>
              <a:t> The formation when defending from the opposition GK was 1-3-2-3-2. Even when the opposition GK plays it long, the formation remained the same.</a:t>
            </a:r>
          </a:p>
          <a:p>
            <a:endParaRPr lang="en-US" sz="1200" dirty="0"/>
          </a:p>
          <a:p>
            <a:pPr marL="171450" indent="-171450">
              <a:buFont typeface="Arial" panose="020B0604020202020204" pitchFamily="34" charset="0"/>
              <a:buChar char="•"/>
            </a:pPr>
            <a:r>
              <a:rPr lang="en-US" sz="1200" dirty="0"/>
              <a:t>In the 2</a:t>
            </a:r>
            <a:r>
              <a:rPr lang="en-US" sz="1200" baseline="30000" dirty="0"/>
              <a:t>nd</a:t>
            </a:r>
            <a:r>
              <a:rPr lang="en-US" sz="1200" dirty="0"/>
              <a:t> half the press got quicker and covered the spaces left behind faster with #20 pressing most of the balls in midfield and other players pressing and marking in their zones.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endParaRPr dirty="0"/>
          </a:p>
        </p:txBody>
      </p:sp>
      <p:sp>
        <p:nvSpPr>
          <p:cNvPr id="23" name="object 23"/>
          <p:cNvSpPr/>
          <p:nvPr/>
        </p:nvSpPr>
        <p:spPr>
          <a:xfrm>
            <a:off x="282779" y="1691259"/>
            <a:ext cx="4684076" cy="4680966"/>
          </a:xfrm>
          <a:custGeom>
            <a:avLst/>
            <a:gdLst/>
            <a:ahLst/>
            <a:cxnLst/>
            <a:rect l="l" t="t" r="r" b="b"/>
            <a:pathLst>
              <a:path w="4432935" h="5170170">
                <a:moveTo>
                  <a:pt x="0" y="5169927"/>
                </a:moveTo>
                <a:lnTo>
                  <a:pt x="4432691" y="5169927"/>
                </a:lnTo>
                <a:lnTo>
                  <a:pt x="4432691" y="0"/>
                </a:lnTo>
                <a:lnTo>
                  <a:pt x="0" y="0"/>
                </a:lnTo>
                <a:lnTo>
                  <a:pt x="0" y="5169927"/>
                </a:lnTo>
                <a:close/>
              </a:path>
            </a:pathLst>
          </a:custGeom>
          <a:ln w="12700">
            <a:solidFill>
              <a:srgbClr val="BFBFBF"/>
            </a:solidFill>
          </a:ln>
        </p:spPr>
        <p:txBody>
          <a:bodyPr wrap="square" lIns="0" tIns="0" rIns="0" bIns="0" rtlCol="0"/>
          <a:lstStyle/>
          <a:p>
            <a:endParaRPr/>
          </a:p>
        </p:txBody>
      </p:sp>
      <p:pic>
        <p:nvPicPr>
          <p:cNvPr id="24" name="Image" descr="Image">
            <a:extLst>
              <a:ext uri="{FF2B5EF4-FFF2-40B4-BE49-F238E27FC236}">
                <a16:creationId xmlns:a16="http://schemas.microsoft.com/office/drawing/2014/main" id="{CD77E617-4643-4424-B23C-67914C27CC47}"/>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sp>
        <p:nvSpPr>
          <p:cNvPr id="32" name="object 32">
            <a:extLst>
              <a:ext uri="{FF2B5EF4-FFF2-40B4-BE49-F238E27FC236}">
                <a16:creationId xmlns:a16="http://schemas.microsoft.com/office/drawing/2014/main" id="{6EDB009E-18CB-4318-B1FD-3007DC9272EF}"/>
              </a:ext>
            </a:extLst>
          </p:cNvPr>
          <p:cNvSpPr/>
          <p:nvPr/>
        </p:nvSpPr>
        <p:spPr>
          <a:xfrm>
            <a:off x="5346699" y="1704746"/>
            <a:ext cx="4888153" cy="235097"/>
          </a:xfrm>
          <a:custGeom>
            <a:avLst/>
            <a:gdLst/>
            <a:ahLst/>
            <a:cxnLst/>
            <a:rect l="l" t="t" r="r" b="b"/>
            <a:pathLst>
              <a:path w="969010" h="210819">
                <a:moveTo>
                  <a:pt x="0" y="210502"/>
                </a:moveTo>
                <a:lnTo>
                  <a:pt x="968895" y="210502"/>
                </a:lnTo>
                <a:lnTo>
                  <a:pt x="968895" y="0"/>
                </a:lnTo>
                <a:lnTo>
                  <a:pt x="0" y="0"/>
                </a:lnTo>
                <a:lnTo>
                  <a:pt x="0" y="210502"/>
                </a:lnTo>
                <a:close/>
              </a:path>
            </a:pathLst>
          </a:custGeom>
          <a:ln w="12700">
            <a:solidFill>
              <a:srgbClr val="C7C8CA"/>
            </a:solidFill>
          </a:ln>
        </p:spPr>
        <p:txBody>
          <a:bodyPr wrap="square" lIns="0" tIns="0" rIns="0" bIns="0" rtlCol="0" anchor="ctr"/>
          <a:lstStyle/>
          <a:p>
            <a:pPr marL="105410" algn="ctr">
              <a:lnSpc>
                <a:spcPct val="100000"/>
              </a:lnSpc>
              <a:spcBef>
                <a:spcPts val="65"/>
              </a:spcBef>
            </a:pPr>
            <a:r>
              <a:rPr lang="en-GB" sz="1200" b="1" spc="140" dirty="0">
                <a:solidFill>
                  <a:srgbClr val="422360"/>
                </a:solidFill>
                <a:latin typeface="Arial"/>
                <a:cs typeface="Arial"/>
              </a:rPr>
              <a:t>DEFENSIVE SHAPE NOTES</a:t>
            </a:r>
            <a:r>
              <a:rPr lang="en-GB" sz="1200" b="1" spc="-170" dirty="0">
                <a:solidFill>
                  <a:srgbClr val="422360"/>
                </a:solidFill>
                <a:latin typeface="Arial"/>
                <a:cs typeface="Arial"/>
              </a:rPr>
              <a:t> </a:t>
            </a:r>
            <a:endParaRPr lang="en-GB" sz="1200" dirty="0">
              <a:latin typeface="Arial"/>
              <a:cs typeface="Arial"/>
            </a:endParaRPr>
          </a:p>
        </p:txBody>
      </p:sp>
      <p:pic>
        <p:nvPicPr>
          <p:cNvPr id="5" name="Picture 4">
            <a:extLst>
              <a:ext uri="{FF2B5EF4-FFF2-40B4-BE49-F238E27FC236}">
                <a16:creationId xmlns:a16="http://schemas.microsoft.com/office/drawing/2014/main" id="{6BDC3E43-F46C-9E93-266F-B04141619B78}"/>
              </a:ext>
            </a:extLst>
          </p:cNvPr>
          <p:cNvPicPr>
            <a:picLocks noChangeAspect="1"/>
          </p:cNvPicPr>
          <p:nvPr/>
        </p:nvPicPr>
        <p:blipFill>
          <a:blip r:embed="rId6"/>
          <a:stretch>
            <a:fillRect/>
          </a:stretch>
        </p:blipFill>
        <p:spPr>
          <a:xfrm>
            <a:off x="341544" y="1771491"/>
            <a:ext cx="4554668" cy="4448333"/>
          </a:xfrm>
          <a:prstGeom prst="rect">
            <a:avLst/>
          </a:prstGeom>
        </p:spPr>
      </p:pic>
    </p:spTree>
    <p:extLst>
      <p:ext uri="{BB962C8B-B14F-4D97-AF65-F5344CB8AC3E}">
        <p14:creationId xmlns:p14="http://schemas.microsoft.com/office/powerpoint/2010/main" val="7299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4CECB-497B-C170-8752-19DC349EA0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768085-B9F8-139B-A9F5-3ACDD86207D2}"/>
              </a:ext>
            </a:extLst>
          </p:cNvPr>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a:extLst>
              <a:ext uri="{FF2B5EF4-FFF2-40B4-BE49-F238E27FC236}">
                <a16:creationId xmlns:a16="http://schemas.microsoft.com/office/drawing/2014/main" id="{58E006F0-5EAB-5A95-2195-C2DE1771796F}"/>
              </a:ext>
            </a:extLst>
          </p:cNvPr>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a:extLst>
              <a:ext uri="{FF2B5EF4-FFF2-40B4-BE49-F238E27FC236}">
                <a16:creationId xmlns:a16="http://schemas.microsoft.com/office/drawing/2014/main" id="{3E59D45C-87C8-28EC-F064-593680F1A2EC}"/>
              </a:ext>
            </a:extLst>
          </p:cNvPr>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a:extLst>
              <a:ext uri="{FF2B5EF4-FFF2-40B4-BE49-F238E27FC236}">
                <a16:creationId xmlns:a16="http://schemas.microsoft.com/office/drawing/2014/main" id="{61118EA7-5865-8AA6-A48D-01F69D65713C}"/>
              </a:ext>
            </a:extLst>
          </p:cNvPr>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a:extLst>
              <a:ext uri="{FF2B5EF4-FFF2-40B4-BE49-F238E27FC236}">
                <a16:creationId xmlns:a16="http://schemas.microsoft.com/office/drawing/2014/main" id="{E831C459-7B1F-4BF5-9B4F-44F06ED74B7E}"/>
              </a:ext>
            </a:extLst>
          </p:cNvPr>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a:extLst>
              <a:ext uri="{FF2B5EF4-FFF2-40B4-BE49-F238E27FC236}">
                <a16:creationId xmlns:a16="http://schemas.microsoft.com/office/drawing/2014/main" id="{EFA49369-DF7A-1A4C-9EEC-7E619B24F703}"/>
              </a:ext>
            </a:extLst>
          </p:cNvPr>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a:extLst>
              <a:ext uri="{FF2B5EF4-FFF2-40B4-BE49-F238E27FC236}">
                <a16:creationId xmlns:a16="http://schemas.microsoft.com/office/drawing/2014/main" id="{6EE2FA0D-8732-1D94-E3D9-FB19BE511F3E}"/>
              </a:ext>
            </a:extLst>
          </p:cNvPr>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a:extLst>
              <a:ext uri="{FF2B5EF4-FFF2-40B4-BE49-F238E27FC236}">
                <a16:creationId xmlns:a16="http://schemas.microsoft.com/office/drawing/2014/main" id="{FB066214-DD51-7EA4-7429-D443A372F164}"/>
              </a:ext>
            </a:extLst>
          </p:cNvPr>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a:extLst>
              <a:ext uri="{FF2B5EF4-FFF2-40B4-BE49-F238E27FC236}">
                <a16:creationId xmlns:a16="http://schemas.microsoft.com/office/drawing/2014/main" id="{CAA3A6FD-7879-47E8-D1A6-875E7A94A8F0}"/>
              </a:ext>
            </a:extLst>
          </p:cNvPr>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a:extLst>
              <a:ext uri="{FF2B5EF4-FFF2-40B4-BE49-F238E27FC236}">
                <a16:creationId xmlns:a16="http://schemas.microsoft.com/office/drawing/2014/main" id="{318C40FB-E9FF-B1AF-C085-475657CD2945}"/>
              </a:ext>
            </a:extLst>
          </p:cNvPr>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a:extLst>
              <a:ext uri="{FF2B5EF4-FFF2-40B4-BE49-F238E27FC236}">
                <a16:creationId xmlns:a16="http://schemas.microsoft.com/office/drawing/2014/main" id="{94CB4F57-7B47-0744-467A-0BC3C479A6BE}"/>
              </a:ext>
            </a:extLst>
          </p:cNvPr>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a:extLst>
              <a:ext uri="{FF2B5EF4-FFF2-40B4-BE49-F238E27FC236}">
                <a16:creationId xmlns:a16="http://schemas.microsoft.com/office/drawing/2014/main" id="{73F6D937-A448-3BC0-3EA6-555668A25410}"/>
              </a:ext>
            </a:extLst>
          </p:cNvPr>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a:extLst>
              <a:ext uri="{FF2B5EF4-FFF2-40B4-BE49-F238E27FC236}">
                <a16:creationId xmlns:a16="http://schemas.microsoft.com/office/drawing/2014/main" id="{401A1974-281C-98A0-BAC4-95CAF9FC4EB1}"/>
              </a:ext>
            </a:extLst>
          </p:cNvPr>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a:extLst>
              <a:ext uri="{FF2B5EF4-FFF2-40B4-BE49-F238E27FC236}">
                <a16:creationId xmlns:a16="http://schemas.microsoft.com/office/drawing/2014/main" id="{DC37DB44-E48C-6AA3-BB0B-13CE180662A1}"/>
              </a:ext>
            </a:extLst>
          </p:cNvPr>
          <p:cNvSpPr txBox="1">
            <a:spLocks noGrp="1"/>
          </p:cNvSpPr>
          <p:nvPr>
            <p:ph type="title"/>
          </p:nvPr>
        </p:nvSpPr>
        <p:spPr>
          <a:xfrm>
            <a:off x="533348" y="1068939"/>
            <a:ext cx="9701504" cy="382156"/>
          </a:xfrm>
          <a:prstGeom prst="rect">
            <a:avLst/>
          </a:prstGeom>
        </p:spPr>
        <p:txBody>
          <a:bodyPr vert="horz" wrap="square" lIns="0" tIns="12700" rIns="0" bIns="0" rtlCol="0" anchor="ctr">
            <a:spAutoFit/>
          </a:bodyPr>
          <a:lstStyle/>
          <a:p>
            <a:pPr marL="12700" algn="ctr">
              <a:lnSpc>
                <a:spcPct val="100000"/>
              </a:lnSpc>
              <a:spcBef>
                <a:spcPts val="100"/>
              </a:spcBef>
            </a:pPr>
            <a:r>
              <a:rPr lang="en-GB" sz="2400" spc="100" dirty="0"/>
              <a:t>DEFENSIVE SHAPE FROM OPPOSITION GK</a:t>
            </a:r>
            <a:endParaRPr lang="en-GB" spc="100" dirty="0"/>
          </a:p>
        </p:txBody>
      </p:sp>
      <p:sp>
        <p:nvSpPr>
          <p:cNvPr id="21" name="object 21">
            <a:extLst>
              <a:ext uri="{FF2B5EF4-FFF2-40B4-BE49-F238E27FC236}">
                <a16:creationId xmlns:a16="http://schemas.microsoft.com/office/drawing/2014/main" id="{BBAFAEF6-6605-9838-07A4-D81272027CFD}"/>
              </a:ext>
            </a:extLst>
          </p:cNvPr>
          <p:cNvSpPr/>
          <p:nvPr/>
        </p:nvSpPr>
        <p:spPr>
          <a:xfrm>
            <a:off x="5363768" y="2101437"/>
            <a:ext cx="4871085" cy="4759991"/>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pPr marL="171450" indent="-171450">
              <a:buFont typeface="Arial" panose="020B0604020202020204" pitchFamily="34" charset="0"/>
              <a:buChar char="•"/>
            </a:pPr>
            <a:r>
              <a:rPr lang="en-US" dirty="0"/>
              <a:t> </a:t>
            </a:r>
            <a:r>
              <a:rPr lang="en-US" sz="1400" dirty="0"/>
              <a:t>A high line meant lots of spaces behind midfield, after they go for the press and a huge space behind the defensive line for direct balls into the space behind.</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They constantly tried man marking in zones and kept a high line all through.</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The high line and press wasn't effective as Juventus could easily play through the press or dropped the ball behind the midfielders for their players to take possession. Which meant Dortmund midfielders were always running behind the ball, rather than being able to tackle or mark who is with the ball. Which is illustrated by the image.</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The GK is played short by the CB to his Goalkeeper. #27 initiates the press and #24 moves to mark the other CB, with other players marking those in their zones. The goalkeeper plays a looped pass over the press to #20.</a:t>
            </a:r>
          </a:p>
          <a:p>
            <a:endParaRPr dirty="0"/>
          </a:p>
        </p:txBody>
      </p:sp>
      <p:sp>
        <p:nvSpPr>
          <p:cNvPr id="23" name="object 23">
            <a:extLst>
              <a:ext uri="{FF2B5EF4-FFF2-40B4-BE49-F238E27FC236}">
                <a16:creationId xmlns:a16="http://schemas.microsoft.com/office/drawing/2014/main" id="{D3576CD7-9E7F-3DF6-8312-10AAE69F637A}"/>
              </a:ext>
            </a:extLst>
          </p:cNvPr>
          <p:cNvSpPr/>
          <p:nvPr/>
        </p:nvSpPr>
        <p:spPr>
          <a:xfrm>
            <a:off x="147598" y="1691259"/>
            <a:ext cx="4819257" cy="3385566"/>
          </a:xfrm>
          <a:custGeom>
            <a:avLst/>
            <a:gdLst/>
            <a:ahLst/>
            <a:cxnLst/>
            <a:rect l="l" t="t" r="r" b="b"/>
            <a:pathLst>
              <a:path w="4432935" h="5170170">
                <a:moveTo>
                  <a:pt x="0" y="5169927"/>
                </a:moveTo>
                <a:lnTo>
                  <a:pt x="4432691" y="5169927"/>
                </a:lnTo>
                <a:lnTo>
                  <a:pt x="4432691" y="0"/>
                </a:lnTo>
                <a:lnTo>
                  <a:pt x="0" y="0"/>
                </a:lnTo>
                <a:lnTo>
                  <a:pt x="0" y="5169927"/>
                </a:lnTo>
                <a:close/>
              </a:path>
            </a:pathLst>
          </a:custGeom>
          <a:ln w="12700">
            <a:solidFill>
              <a:srgbClr val="BFBFBF"/>
            </a:solidFill>
          </a:ln>
        </p:spPr>
        <p:txBody>
          <a:bodyPr wrap="square" lIns="0" tIns="0" rIns="0" bIns="0" rtlCol="0"/>
          <a:lstStyle/>
          <a:p>
            <a:endParaRPr/>
          </a:p>
        </p:txBody>
      </p:sp>
      <p:pic>
        <p:nvPicPr>
          <p:cNvPr id="24" name="Image" descr="Image">
            <a:extLst>
              <a:ext uri="{FF2B5EF4-FFF2-40B4-BE49-F238E27FC236}">
                <a16:creationId xmlns:a16="http://schemas.microsoft.com/office/drawing/2014/main" id="{0443F1DF-D5B1-4204-A2B7-A4169AB8255D}"/>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sp>
        <p:nvSpPr>
          <p:cNvPr id="32" name="object 32">
            <a:extLst>
              <a:ext uri="{FF2B5EF4-FFF2-40B4-BE49-F238E27FC236}">
                <a16:creationId xmlns:a16="http://schemas.microsoft.com/office/drawing/2014/main" id="{F015F785-0960-426E-F631-DF4895261B1E}"/>
              </a:ext>
            </a:extLst>
          </p:cNvPr>
          <p:cNvSpPr/>
          <p:nvPr/>
        </p:nvSpPr>
        <p:spPr>
          <a:xfrm>
            <a:off x="5346699" y="1704746"/>
            <a:ext cx="4888153" cy="235097"/>
          </a:xfrm>
          <a:custGeom>
            <a:avLst/>
            <a:gdLst/>
            <a:ahLst/>
            <a:cxnLst/>
            <a:rect l="l" t="t" r="r" b="b"/>
            <a:pathLst>
              <a:path w="969010" h="210819">
                <a:moveTo>
                  <a:pt x="0" y="210502"/>
                </a:moveTo>
                <a:lnTo>
                  <a:pt x="968895" y="210502"/>
                </a:lnTo>
                <a:lnTo>
                  <a:pt x="968895" y="0"/>
                </a:lnTo>
                <a:lnTo>
                  <a:pt x="0" y="0"/>
                </a:lnTo>
                <a:lnTo>
                  <a:pt x="0" y="210502"/>
                </a:lnTo>
                <a:close/>
              </a:path>
            </a:pathLst>
          </a:custGeom>
          <a:ln w="12700">
            <a:solidFill>
              <a:srgbClr val="C7C8CA"/>
            </a:solidFill>
          </a:ln>
        </p:spPr>
        <p:txBody>
          <a:bodyPr wrap="square" lIns="0" tIns="0" rIns="0" bIns="0" rtlCol="0" anchor="ctr"/>
          <a:lstStyle/>
          <a:p>
            <a:pPr marL="105410" algn="ctr">
              <a:lnSpc>
                <a:spcPct val="100000"/>
              </a:lnSpc>
              <a:spcBef>
                <a:spcPts val="65"/>
              </a:spcBef>
            </a:pPr>
            <a:r>
              <a:rPr lang="en-GB" sz="1200" b="1" spc="140" dirty="0">
                <a:solidFill>
                  <a:srgbClr val="422360"/>
                </a:solidFill>
                <a:latin typeface="Arial"/>
                <a:cs typeface="Arial"/>
              </a:rPr>
              <a:t>DEFENSIVE SHAPE NOTES</a:t>
            </a:r>
            <a:r>
              <a:rPr lang="en-GB" sz="1200" b="1" spc="-170" dirty="0">
                <a:solidFill>
                  <a:srgbClr val="422360"/>
                </a:solidFill>
                <a:latin typeface="Arial"/>
                <a:cs typeface="Arial"/>
              </a:rPr>
              <a:t> </a:t>
            </a:r>
            <a:endParaRPr lang="en-GB" sz="1200" dirty="0">
              <a:latin typeface="Arial"/>
              <a:cs typeface="Arial"/>
            </a:endParaRPr>
          </a:p>
        </p:txBody>
      </p:sp>
      <p:pic>
        <p:nvPicPr>
          <p:cNvPr id="5" name="Picture 4">
            <a:extLst>
              <a:ext uri="{FF2B5EF4-FFF2-40B4-BE49-F238E27FC236}">
                <a16:creationId xmlns:a16="http://schemas.microsoft.com/office/drawing/2014/main" id="{E7625600-E5FE-7733-197C-AB186EF3E433}"/>
              </a:ext>
            </a:extLst>
          </p:cNvPr>
          <p:cNvPicPr>
            <a:picLocks noChangeAspect="1"/>
          </p:cNvPicPr>
          <p:nvPr/>
        </p:nvPicPr>
        <p:blipFill>
          <a:blip r:embed="rId6"/>
          <a:stretch>
            <a:fillRect/>
          </a:stretch>
        </p:blipFill>
        <p:spPr>
          <a:xfrm rot="5400000">
            <a:off x="731429" y="1024131"/>
            <a:ext cx="3638577" cy="4888154"/>
          </a:xfrm>
          <a:prstGeom prst="rect">
            <a:avLst/>
          </a:prstGeom>
        </p:spPr>
      </p:pic>
    </p:spTree>
    <p:extLst>
      <p:ext uri="{BB962C8B-B14F-4D97-AF65-F5344CB8AC3E}">
        <p14:creationId xmlns:p14="http://schemas.microsoft.com/office/powerpoint/2010/main" val="1415370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6"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533348" y="1068939"/>
            <a:ext cx="9701504" cy="382156"/>
          </a:xfrm>
          <a:prstGeom prst="rect">
            <a:avLst/>
          </a:prstGeom>
        </p:spPr>
        <p:txBody>
          <a:bodyPr vert="horz" wrap="square" lIns="0" tIns="12700" rIns="0" bIns="0" rtlCol="0" anchor="ctr">
            <a:spAutoFit/>
          </a:bodyPr>
          <a:lstStyle/>
          <a:p>
            <a:pPr marL="12700" algn="ctr">
              <a:lnSpc>
                <a:spcPct val="100000"/>
              </a:lnSpc>
              <a:spcBef>
                <a:spcPts val="100"/>
              </a:spcBef>
            </a:pPr>
            <a:r>
              <a:rPr lang="en-GB" sz="2400" spc="100" dirty="0"/>
              <a:t>DEFENSIVE SHAPE LAST THIRD</a:t>
            </a:r>
            <a:endParaRPr lang="en-GB" spc="100" dirty="0"/>
          </a:p>
        </p:txBody>
      </p:sp>
      <p:sp>
        <p:nvSpPr>
          <p:cNvPr id="21" name="object 21"/>
          <p:cNvSpPr/>
          <p:nvPr/>
        </p:nvSpPr>
        <p:spPr>
          <a:xfrm>
            <a:off x="5363768" y="2101437"/>
            <a:ext cx="4871085" cy="4759991"/>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 formation changed between 1-5-1-3-1 and 1-5-4-1, which was heavily reliant of the position of the ball in the last third.</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They maintained a very mobile low block, with the midfielders providing little spaces between them and the defenders. When the ball moved up, the defensive line also followed to stay as high away from their GK as possible.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Due to their mobile block in the final third, there were always spaces behind the defensive line to exploit, as illustrated with the image here. However, the defensive line was effective in catching the Juventus players offside.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When the numbers were enough at the back, they all moved as a compact line close to the ball, with very little space between the first line of defense and the second line. With players making in the zones, they find themselves. The 4 players forming the second line were clearing or mopping up the balls that drop to their zones. As shown by the video below.</a:t>
            </a:r>
          </a:p>
          <a:p>
            <a:endParaRPr lang="en-US" sz="1200" dirty="0"/>
          </a:p>
        </p:txBody>
      </p:sp>
      <p:sp>
        <p:nvSpPr>
          <p:cNvPr id="23" name="object 23"/>
          <p:cNvSpPr/>
          <p:nvPr/>
        </p:nvSpPr>
        <p:spPr>
          <a:xfrm>
            <a:off x="533347" y="1691258"/>
            <a:ext cx="4433508" cy="5170167"/>
          </a:xfrm>
          <a:custGeom>
            <a:avLst/>
            <a:gdLst/>
            <a:ahLst/>
            <a:cxnLst/>
            <a:rect l="l" t="t" r="r" b="b"/>
            <a:pathLst>
              <a:path w="4432935" h="5170170">
                <a:moveTo>
                  <a:pt x="0" y="5169927"/>
                </a:moveTo>
                <a:lnTo>
                  <a:pt x="4432691" y="5169927"/>
                </a:lnTo>
                <a:lnTo>
                  <a:pt x="4432691" y="0"/>
                </a:lnTo>
                <a:lnTo>
                  <a:pt x="0" y="0"/>
                </a:lnTo>
                <a:lnTo>
                  <a:pt x="0" y="5169927"/>
                </a:lnTo>
                <a:close/>
              </a:path>
            </a:pathLst>
          </a:custGeom>
          <a:ln w="12700">
            <a:solidFill>
              <a:srgbClr val="BFBFBF"/>
            </a:solidFill>
          </a:ln>
        </p:spPr>
        <p:txBody>
          <a:bodyPr wrap="square" lIns="0" tIns="0" rIns="0" bIns="0" rtlCol="0"/>
          <a:lstStyle/>
          <a:p>
            <a:endParaRPr/>
          </a:p>
        </p:txBody>
      </p:sp>
      <p:pic>
        <p:nvPicPr>
          <p:cNvPr id="24" name="Image" descr="Image">
            <a:extLst>
              <a:ext uri="{FF2B5EF4-FFF2-40B4-BE49-F238E27FC236}">
                <a16:creationId xmlns:a16="http://schemas.microsoft.com/office/drawing/2014/main" id="{CD77E617-4643-4424-B23C-67914C27CC47}"/>
              </a:ext>
            </a:extLst>
          </p:cNvPr>
          <p:cNvPicPr>
            <a:picLocks noChangeAspect="1"/>
          </p:cNvPicPr>
          <p:nvPr/>
        </p:nvPicPr>
        <p:blipFill>
          <a:blip r:embed="rId7"/>
          <a:stretch>
            <a:fillRect/>
          </a:stretch>
        </p:blipFill>
        <p:spPr>
          <a:xfrm>
            <a:off x="4827016" y="67262"/>
            <a:ext cx="1001901" cy="951379"/>
          </a:xfrm>
          <a:prstGeom prst="rect">
            <a:avLst/>
          </a:prstGeom>
          <a:ln w="12700">
            <a:miter lim="400000"/>
          </a:ln>
        </p:spPr>
      </p:pic>
      <p:sp>
        <p:nvSpPr>
          <p:cNvPr id="32" name="object 32">
            <a:extLst>
              <a:ext uri="{FF2B5EF4-FFF2-40B4-BE49-F238E27FC236}">
                <a16:creationId xmlns:a16="http://schemas.microsoft.com/office/drawing/2014/main" id="{6EDB009E-18CB-4318-B1FD-3007DC9272EF}"/>
              </a:ext>
            </a:extLst>
          </p:cNvPr>
          <p:cNvSpPr/>
          <p:nvPr/>
        </p:nvSpPr>
        <p:spPr>
          <a:xfrm>
            <a:off x="5346699" y="1704746"/>
            <a:ext cx="4888153" cy="235097"/>
          </a:xfrm>
          <a:custGeom>
            <a:avLst/>
            <a:gdLst/>
            <a:ahLst/>
            <a:cxnLst/>
            <a:rect l="l" t="t" r="r" b="b"/>
            <a:pathLst>
              <a:path w="969010" h="210819">
                <a:moveTo>
                  <a:pt x="0" y="210502"/>
                </a:moveTo>
                <a:lnTo>
                  <a:pt x="968895" y="210502"/>
                </a:lnTo>
                <a:lnTo>
                  <a:pt x="968895" y="0"/>
                </a:lnTo>
                <a:lnTo>
                  <a:pt x="0" y="0"/>
                </a:lnTo>
                <a:lnTo>
                  <a:pt x="0" y="210502"/>
                </a:lnTo>
                <a:close/>
              </a:path>
            </a:pathLst>
          </a:custGeom>
          <a:ln w="12700">
            <a:solidFill>
              <a:srgbClr val="C7C8CA"/>
            </a:solidFill>
          </a:ln>
        </p:spPr>
        <p:txBody>
          <a:bodyPr wrap="square" lIns="0" tIns="0" rIns="0" bIns="0" rtlCol="0" anchor="ctr"/>
          <a:lstStyle/>
          <a:p>
            <a:pPr marL="105410" algn="ctr">
              <a:lnSpc>
                <a:spcPct val="100000"/>
              </a:lnSpc>
              <a:spcBef>
                <a:spcPts val="65"/>
              </a:spcBef>
            </a:pPr>
            <a:r>
              <a:rPr lang="en-GB" sz="1200" b="1" spc="140" dirty="0">
                <a:solidFill>
                  <a:srgbClr val="422360"/>
                </a:solidFill>
                <a:latin typeface="Arial"/>
                <a:cs typeface="Arial"/>
              </a:rPr>
              <a:t>DEFENSIVE SHAPE NOTES</a:t>
            </a:r>
            <a:r>
              <a:rPr lang="en-GB" sz="1200" b="1" spc="-170" dirty="0">
                <a:solidFill>
                  <a:srgbClr val="422360"/>
                </a:solidFill>
                <a:latin typeface="Arial"/>
                <a:cs typeface="Arial"/>
              </a:rPr>
              <a:t> </a:t>
            </a:r>
            <a:endParaRPr lang="en-GB" sz="1200" dirty="0">
              <a:latin typeface="Arial"/>
              <a:cs typeface="Arial"/>
            </a:endParaRPr>
          </a:p>
        </p:txBody>
      </p:sp>
      <p:pic>
        <p:nvPicPr>
          <p:cNvPr id="5" name="Picture 4">
            <a:extLst>
              <a:ext uri="{FF2B5EF4-FFF2-40B4-BE49-F238E27FC236}">
                <a16:creationId xmlns:a16="http://schemas.microsoft.com/office/drawing/2014/main" id="{94456BDF-4B4F-1A3D-9B18-068F7BDE6302}"/>
              </a:ext>
            </a:extLst>
          </p:cNvPr>
          <p:cNvPicPr>
            <a:picLocks noChangeAspect="1"/>
          </p:cNvPicPr>
          <p:nvPr/>
        </p:nvPicPr>
        <p:blipFill>
          <a:blip r:embed="rId8"/>
          <a:stretch>
            <a:fillRect/>
          </a:stretch>
        </p:blipFill>
        <p:spPr>
          <a:xfrm rot="5400000">
            <a:off x="1568930" y="737422"/>
            <a:ext cx="2446004" cy="4397309"/>
          </a:xfrm>
          <a:prstGeom prst="rect">
            <a:avLst/>
          </a:prstGeom>
        </p:spPr>
      </p:pic>
      <p:pic>
        <p:nvPicPr>
          <p:cNvPr id="7" name="20260208-1659-46.0163101">
            <a:hlinkClick r:id="" action="ppaction://media"/>
            <a:extLst>
              <a:ext uri="{FF2B5EF4-FFF2-40B4-BE49-F238E27FC236}">
                <a16:creationId xmlns:a16="http://schemas.microsoft.com/office/drawing/2014/main" id="{4624A1BC-7B6C-C8E4-1B20-52514AF87A4B}"/>
              </a:ext>
            </a:extLst>
          </p:cNvPr>
          <p:cNvPicPr>
            <a:picLocks noChangeAspect="1"/>
          </p:cNvPicPr>
          <p:nvPr>
            <a:videoFile r:link="rId1"/>
            <p:extLst>
              <p:ext uri="{DAA4B4D4-6D71-4841-9C94-3DE7FCFB9230}">
                <p14:media xmlns:p14="http://schemas.microsoft.com/office/powerpoint/2010/main" r:embed="rId2">
                  <p14:trim end="3242.9791"/>
                </p14:media>
              </p:ext>
            </p:extLst>
          </p:nvPr>
        </p:nvPicPr>
        <p:blipFill>
          <a:blip r:embed="rId9"/>
          <a:stretch>
            <a:fillRect/>
          </a:stretch>
        </p:blipFill>
        <p:spPr>
          <a:xfrm>
            <a:off x="596054" y="4332620"/>
            <a:ext cx="4369213" cy="2446005"/>
          </a:xfrm>
          <a:prstGeom prst="rect">
            <a:avLst/>
          </a:prstGeom>
        </p:spPr>
      </p:pic>
    </p:spTree>
    <p:extLst>
      <p:ext uri="{BB962C8B-B14F-4D97-AF65-F5344CB8AC3E}">
        <p14:creationId xmlns:p14="http://schemas.microsoft.com/office/powerpoint/2010/main" val="15999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6" cstate="print"/>
            <a:stretch>
              <a:fillRect/>
            </a:stretch>
          </a:blipFill>
        </p:spPr>
        <p:txBody>
          <a:bodyPr wrap="square" lIns="0" tIns="0" rIns="0" bIns="0" rtlCol="0"/>
          <a:lstStyle/>
          <a:p>
            <a:endParaRPr/>
          </a:p>
        </p:txBody>
      </p:sp>
      <p:sp>
        <p:nvSpPr>
          <p:cNvPr id="20" name="object 20"/>
          <p:cNvSpPr txBox="1"/>
          <p:nvPr/>
        </p:nvSpPr>
        <p:spPr>
          <a:xfrm>
            <a:off x="3757561" y="1773175"/>
            <a:ext cx="873125" cy="166712"/>
          </a:xfrm>
          <a:prstGeom prst="rect">
            <a:avLst/>
          </a:prstGeom>
        </p:spPr>
        <p:txBody>
          <a:bodyPr vert="horz" wrap="square" lIns="0" tIns="12700" rIns="0" bIns="0" rtlCol="0">
            <a:spAutoFit/>
          </a:bodyPr>
          <a:lstStyle/>
          <a:p>
            <a:pPr marL="12700">
              <a:lnSpc>
                <a:spcPct val="100000"/>
              </a:lnSpc>
              <a:spcBef>
                <a:spcPts val="100"/>
              </a:spcBef>
            </a:pPr>
            <a:r>
              <a:rPr lang="en-GB" sz="1000" b="1" spc="30" dirty="0">
                <a:solidFill>
                  <a:srgbClr val="422360"/>
                </a:solidFill>
                <a:latin typeface="Arial"/>
                <a:cs typeface="Arial"/>
              </a:rPr>
              <a:t>STRENGTHS</a:t>
            </a:r>
            <a:endParaRPr sz="1000" dirty="0">
              <a:latin typeface="Arial"/>
              <a:cs typeface="Arial"/>
            </a:endParaRPr>
          </a:p>
        </p:txBody>
      </p:sp>
      <p:sp>
        <p:nvSpPr>
          <p:cNvPr id="21" name="object 21"/>
          <p:cNvSpPr txBox="1"/>
          <p:nvPr/>
        </p:nvSpPr>
        <p:spPr>
          <a:xfrm>
            <a:off x="441337" y="1773174"/>
            <a:ext cx="1628763" cy="166712"/>
          </a:xfrm>
          <a:prstGeom prst="rect">
            <a:avLst/>
          </a:prstGeom>
        </p:spPr>
        <p:txBody>
          <a:bodyPr vert="horz" wrap="square" lIns="0" tIns="12700" rIns="0" bIns="0" rtlCol="0">
            <a:spAutoFit/>
          </a:bodyPr>
          <a:lstStyle/>
          <a:p>
            <a:pPr marL="12700">
              <a:lnSpc>
                <a:spcPct val="100000"/>
              </a:lnSpc>
              <a:spcBef>
                <a:spcPts val="100"/>
              </a:spcBef>
            </a:pPr>
            <a:r>
              <a:rPr lang="en-GB" sz="1000" b="1" spc="10" dirty="0">
                <a:solidFill>
                  <a:srgbClr val="422360"/>
                </a:solidFill>
                <a:latin typeface="Arial"/>
                <a:cs typeface="Arial"/>
              </a:rPr>
              <a:t>GENERAL COMMENTS</a:t>
            </a:r>
            <a:endParaRPr sz="1000" dirty="0">
              <a:latin typeface="Arial"/>
              <a:cs typeface="Arial"/>
            </a:endParaRPr>
          </a:p>
        </p:txBody>
      </p:sp>
      <p:sp>
        <p:nvSpPr>
          <p:cNvPr id="22" name="object 22"/>
          <p:cNvSpPr txBox="1"/>
          <p:nvPr/>
        </p:nvSpPr>
        <p:spPr>
          <a:xfrm>
            <a:off x="3757561" y="4288409"/>
            <a:ext cx="1069455" cy="166712"/>
          </a:xfrm>
          <a:prstGeom prst="rect">
            <a:avLst/>
          </a:prstGeom>
        </p:spPr>
        <p:txBody>
          <a:bodyPr vert="horz" wrap="square" lIns="0" tIns="12700" rIns="0" bIns="0" rtlCol="0">
            <a:spAutoFit/>
          </a:bodyPr>
          <a:lstStyle/>
          <a:p>
            <a:pPr marL="12700">
              <a:lnSpc>
                <a:spcPct val="100000"/>
              </a:lnSpc>
              <a:spcBef>
                <a:spcPts val="100"/>
              </a:spcBef>
            </a:pPr>
            <a:r>
              <a:rPr lang="en-GB" sz="1000" b="1" spc="25" dirty="0">
                <a:solidFill>
                  <a:srgbClr val="422360"/>
                </a:solidFill>
                <a:latin typeface="Arial"/>
                <a:cs typeface="Arial"/>
              </a:rPr>
              <a:t>DIAGRAM/CLIP</a:t>
            </a:r>
            <a:endParaRPr sz="1000" dirty="0">
              <a:latin typeface="Arial"/>
              <a:cs typeface="Arial"/>
            </a:endParaRPr>
          </a:p>
        </p:txBody>
      </p:sp>
      <p:sp>
        <p:nvSpPr>
          <p:cNvPr id="23" name="object 23"/>
          <p:cNvSpPr txBox="1"/>
          <p:nvPr/>
        </p:nvSpPr>
        <p:spPr>
          <a:xfrm>
            <a:off x="7073786" y="1773173"/>
            <a:ext cx="991235" cy="166712"/>
          </a:xfrm>
          <a:prstGeom prst="rect">
            <a:avLst/>
          </a:prstGeom>
        </p:spPr>
        <p:txBody>
          <a:bodyPr vert="horz" wrap="square" lIns="0" tIns="12700" rIns="0" bIns="0" rtlCol="0">
            <a:spAutoFit/>
          </a:bodyPr>
          <a:lstStyle/>
          <a:p>
            <a:pPr marL="12700">
              <a:lnSpc>
                <a:spcPct val="100000"/>
              </a:lnSpc>
              <a:spcBef>
                <a:spcPts val="100"/>
              </a:spcBef>
            </a:pPr>
            <a:r>
              <a:rPr lang="en-GB" sz="1000" b="1" spc="50" dirty="0">
                <a:solidFill>
                  <a:srgbClr val="422360"/>
                </a:solidFill>
                <a:latin typeface="Arial"/>
                <a:cs typeface="Arial"/>
              </a:rPr>
              <a:t>WEAKNESSES</a:t>
            </a:r>
            <a:endParaRPr sz="1000" dirty="0">
              <a:latin typeface="Arial"/>
              <a:cs typeface="Arial"/>
            </a:endParaRPr>
          </a:p>
        </p:txBody>
      </p:sp>
      <p:sp>
        <p:nvSpPr>
          <p:cNvPr id="24" name="object 24"/>
          <p:cNvSpPr txBox="1"/>
          <p:nvPr/>
        </p:nvSpPr>
        <p:spPr>
          <a:xfrm>
            <a:off x="7073786" y="4288409"/>
            <a:ext cx="1069455" cy="166712"/>
          </a:xfrm>
          <a:prstGeom prst="rect">
            <a:avLst/>
          </a:prstGeom>
        </p:spPr>
        <p:txBody>
          <a:bodyPr vert="horz" wrap="square" lIns="0" tIns="12700" rIns="0" bIns="0" rtlCol="0">
            <a:spAutoFit/>
          </a:bodyPr>
          <a:lstStyle/>
          <a:p>
            <a:pPr marL="12700">
              <a:lnSpc>
                <a:spcPct val="100000"/>
              </a:lnSpc>
              <a:spcBef>
                <a:spcPts val="100"/>
              </a:spcBef>
            </a:pPr>
            <a:r>
              <a:rPr lang="en-GB" sz="1000" b="1" spc="45" dirty="0">
                <a:solidFill>
                  <a:srgbClr val="422360"/>
                </a:solidFill>
                <a:latin typeface="Arial"/>
                <a:cs typeface="Arial"/>
              </a:rPr>
              <a:t>DIAGRAM/CLIP</a:t>
            </a:r>
            <a:endParaRPr sz="1000" dirty="0">
              <a:latin typeface="Arial"/>
              <a:cs typeface="Arial"/>
            </a:endParaRPr>
          </a:p>
        </p:txBody>
      </p:sp>
      <p:sp>
        <p:nvSpPr>
          <p:cNvPr id="25" name="object 25"/>
          <p:cNvSpPr/>
          <p:nvPr/>
        </p:nvSpPr>
        <p:spPr>
          <a:xfrm>
            <a:off x="457200" y="2052002"/>
            <a:ext cx="3151505" cy="4665345"/>
          </a:xfrm>
          <a:custGeom>
            <a:avLst/>
            <a:gdLst/>
            <a:ahLst/>
            <a:cxnLst/>
            <a:rect l="l" t="t" r="r" b="b"/>
            <a:pathLst>
              <a:path w="3151504" h="4665345">
                <a:moveTo>
                  <a:pt x="0" y="4665179"/>
                </a:moveTo>
                <a:lnTo>
                  <a:pt x="3151479" y="4665179"/>
                </a:lnTo>
                <a:lnTo>
                  <a:pt x="3151479" y="0"/>
                </a:lnTo>
                <a:lnTo>
                  <a:pt x="0" y="0"/>
                </a:lnTo>
                <a:lnTo>
                  <a:pt x="0" y="4665179"/>
                </a:lnTo>
                <a:close/>
              </a:path>
            </a:pathLst>
          </a:custGeom>
          <a:ln w="12700">
            <a:solidFill>
              <a:srgbClr val="C7C8CA"/>
            </a:solidFill>
          </a:ln>
        </p:spPr>
        <p:txBody>
          <a:bodyPr wrap="square" lIns="0" tIns="0" rIns="0" bIns="0" rtlCol="0"/>
          <a:lstStyle/>
          <a:p>
            <a:pPr marL="171450" indent="-171450">
              <a:buFont typeface="Arial" panose="020B0604020202020204" pitchFamily="34" charset="0"/>
              <a:buChar char="•"/>
            </a:pPr>
            <a:r>
              <a:rPr lang="en-US" sz="1200" dirty="0"/>
              <a:t>Keeping it simple at the back would have helped them secure a win in this game. Failing to clear the ball early and properly, meant loss of possession in the last third, which also broke the offside trap, as it was a turnover in their last third.</a:t>
            </a:r>
            <a:endParaRPr dirty="0"/>
          </a:p>
        </p:txBody>
      </p:sp>
      <p:sp>
        <p:nvSpPr>
          <p:cNvPr id="26" name="object 26"/>
          <p:cNvSpPr/>
          <p:nvPr/>
        </p:nvSpPr>
        <p:spPr>
          <a:xfrm>
            <a:off x="3770261" y="2022764"/>
            <a:ext cx="3151505" cy="2179361"/>
          </a:xfrm>
          <a:custGeom>
            <a:avLst/>
            <a:gdLst/>
            <a:ahLst/>
            <a:cxnLst/>
            <a:rect l="l" t="t" r="r" b="b"/>
            <a:pathLst>
              <a:path w="3151504" h="2150110">
                <a:moveTo>
                  <a:pt x="0" y="2149970"/>
                </a:moveTo>
                <a:lnTo>
                  <a:pt x="3151479" y="2149970"/>
                </a:lnTo>
                <a:lnTo>
                  <a:pt x="3151479" y="0"/>
                </a:lnTo>
                <a:lnTo>
                  <a:pt x="0" y="0"/>
                </a:lnTo>
                <a:lnTo>
                  <a:pt x="0" y="2149970"/>
                </a:lnTo>
                <a:close/>
              </a:path>
            </a:pathLst>
          </a:custGeom>
          <a:ln w="12699">
            <a:solidFill>
              <a:srgbClr val="C7C8CA"/>
            </a:solidFill>
          </a:ln>
        </p:spPr>
        <p:txBody>
          <a:bodyPr wrap="square" lIns="0" tIns="0" rIns="0" bIns="0" rtlCol="0"/>
          <a:lstStyle/>
          <a:p>
            <a:pPr marL="171450" indent="-171450">
              <a:buFont typeface="Arial" panose="020B0604020202020204" pitchFamily="34" charset="0"/>
              <a:buChar char="•"/>
            </a:pPr>
            <a:r>
              <a:rPr lang="en-US" sz="1200" dirty="0"/>
              <a:t> Very effective defensive line and offside traps</a:t>
            </a:r>
          </a:p>
          <a:p>
            <a:endParaRPr lang="en-US" sz="1200" dirty="0"/>
          </a:p>
          <a:p>
            <a:pPr marL="171450" indent="-171450">
              <a:buFont typeface="Arial" panose="020B0604020202020204" pitchFamily="34" charset="0"/>
              <a:buChar char="•"/>
            </a:pPr>
            <a:r>
              <a:rPr lang="en-US" sz="1200" dirty="0"/>
              <a:t> More bodies in the press to prevent Juventus from playing from the back.</a:t>
            </a:r>
          </a:p>
          <a:p>
            <a:endParaRPr lang="en-US" sz="1200" dirty="0"/>
          </a:p>
          <a:p>
            <a:pPr marL="171450" indent="-171450">
              <a:buFont typeface="Arial" panose="020B0604020202020204" pitchFamily="34" charset="0"/>
              <a:buChar char="•"/>
            </a:pPr>
            <a:r>
              <a:rPr lang="en-US" sz="1200" dirty="0"/>
              <a:t>More players in the opposition half, meant quick turnovers in attacking position when they win the ball high up. This led to them scoring 2 goals from this situation. As shown by the video below.</a:t>
            </a:r>
            <a:endParaRPr sz="1200" dirty="0"/>
          </a:p>
        </p:txBody>
      </p:sp>
      <p:sp>
        <p:nvSpPr>
          <p:cNvPr id="27" name="object 27"/>
          <p:cNvSpPr/>
          <p:nvPr/>
        </p:nvSpPr>
        <p:spPr>
          <a:xfrm>
            <a:off x="3770261" y="4567211"/>
            <a:ext cx="3151505" cy="2150110"/>
          </a:xfrm>
          <a:custGeom>
            <a:avLst/>
            <a:gdLst/>
            <a:ahLst/>
            <a:cxnLst/>
            <a:rect l="l" t="t" r="r" b="b"/>
            <a:pathLst>
              <a:path w="3151504" h="2150109">
                <a:moveTo>
                  <a:pt x="0" y="2149970"/>
                </a:moveTo>
                <a:lnTo>
                  <a:pt x="3151479" y="2149970"/>
                </a:lnTo>
                <a:lnTo>
                  <a:pt x="3151479" y="0"/>
                </a:lnTo>
                <a:lnTo>
                  <a:pt x="0" y="0"/>
                </a:lnTo>
                <a:lnTo>
                  <a:pt x="0" y="2149970"/>
                </a:lnTo>
                <a:close/>
              </a:path>
            </a:pathLst>
          </a:custGeom>
          <a:ln w="12699">
            <a:solidFill>
              <a:srgbClr val="C7C8CA"/>
            </a:solidFill>
          </a:ln>
        </p:spPr>
        <p:txBody>
          <a:bodyPr wrap="square" lIns="0" tIns="0" rIns="0" bIns="0" rtlCol="0"/>
          <a:lstStyle/>
          <a:p>
            <a:endParaRPr/>
          </a:p>
        </p:txBody>
      </p:sp>
      <p:sp>
        <p:nvSpPr>
          <p:cNvPr id="28" name="object 28"/>
          <p:cNvSpPr/>
          <p:nvPr/>
        </p:nvSpPr>
        <p:spPr>
          <a:xfrm>
            <a:off x="7086498" y="1991380"/>
            <a:ext cx="3365602" cy="2297027"/>
          </a:xfrm>
          <a:custGeom>
            <a:avLst/>
            <a:gdLst/>
            <a:ahLst/>
            <a:cxnLst/>
            <a:rect l="l" t="t" r="r" b="b"/>
            <a:pathLst>
              <a:path w="3151504" h="2150110">
                <a:moveTo>
                  <a:pt x="0" y="2149970"/>
                </a:moveTo>
                <a:lnTo>
                  <a:pt x="3151479" y="2149970"/>
                </a:lnTo>
                <a:lnTo>
                  <a:pt x="3151479" y="0"/>
                </a:lnTo>
                <a:lnTo>
                  <a:pt x="0" y="0"/>
                </a:lnTo>
                <a:lnTo>
                  <a:pt x="0" y="2149970"/>
                </a:lnTo>
                <a:close/>
              </a:path>
            </a:pathLst>
          </a:custGeom>
          <a:ln w="12699">
            <a:solidFill>
              <a:srgbClr val="C7C8CA"/>
            </a:solidFill>
          </a:ln>
        </p:spPr>
        <p:txBody>
          <a:bodyPr wrap="square" lIns="0" tIns="0" rIns="0" bIns="0" rtlCol="0"/>
          <a:lstStyle/>
          <a:p>
            <a:pPr marL="171450" indent="-171450">
              <a:buFont typeface="Arial" panose="020B0604020202020204" pitchFamily="34" charset="0"/>
              <a:buChar char="•"/>
            </a:pPr>
            <a:r>
              <a:rPr lang="en-US" sz="1100" dirty="0"/>
              <a:t> Relapse on the players towards the final moments of the game, saw a breakdown in the offside traps as players failed to step out quick enough.</a:t>
            </a:r>
          </a:p>
          <a:p>
            <a:endParaRPr lang="en-US" sz="1100" dirty="0"/>
          </a:p>
          <a:p>
            <a:pPr marL="171450" indent="-171450">
              <a:buFont typeface="Arial" panose="020B0604020202020204" pitchFamily="34" charset="0"/>
              <a:buChar char="•"/>
            </a:pPr>
            <a:r>
              <a:rPr lang="en-US" sz="1100" dirty="0"/>
              <a:t>Very high pressing line, gave lots of spaces behind the defensive line for Juventus to exploit, which was evident in the goal the conceded. As shown by the image below. With #10 playing the ball into space for #9 to attack and finish.</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The defensive shape was more about reducing spaces in the box, but gave spaces in front of the box for Juventus players to shot from with no press or pressure from anyone, which led to another goal conceded</a:t>
            </a:r>
            <a:endParaRPr sz="1100" dirty="0"/>
          </a:p>
        </p:txBody>
      </p:sp>
      <p:sp>
        <p:nvSpPr>
          <p:cNvPr id="29" name="object 29"/>
          <p:cNvSpPr/>
          <p:nvPr/>
        </p:nvSpPr>
        <p:spPr>
          <a:xfrm>
            <a:off x="7086498" y="4567211"/>
            <a:ext cx="3151505" cy="2150110"/>
          </a:xfrm>
          <a:custGeom>
            <a:avLst/>
            <a:gdLst/>
            <a:ahLst/>
            <a:cxnLst/>
            <a:rect l="l" t="t" r="r" b="b"/>
            <a:pathLst>
              <a:path w="3151504" h="2150109">
                <a:moveTo>
                  <a:pt x="0" y="2149970"/>
                </a:moveTo>
                <a:lnTo>
                  <a:pt x="3151479" y="2149970"/>
                </a:lnTo>
                <a:lnTo>
                  <a:pt x="3151479" y="0"/>
                </a:lnTo>
                <a:lnTo>
                  <a:pt x="0" y="0"/>
                </a:lnTo>
                <a:lnTo>
                  <a:pt x="0" y="2149970"/>
                </a:lnTo>
                <a:close/>
              </a:path>
            </a:pathLst>
          </a:custGeom>
          <a:ln w="12699">
            <a:solidFill>
              <a:srgbClr val="C7C8CA"/>
            </a:solidFill>
          </a:ln>
        </p:spPr>
        <p:txBody>
          <a:bodyPr wrap="square" lIns="0" tIns="0" rIns="0" bIns="0" rtlCol="0"/>
          <a:lstStyle/>
          <a:p>
            <a:endParaRPr/>
          </a:p>
        </p:txBody>
      </p:sp>
      <p:sp>
        <p:nvSpPr>
          <p:cNvPr id="30" name="object 30"/>
          <p:cNvSpPr txBox="1">
            <a:spLocks noGrp="1"/>
          </p:cNvSpPr>
          <p:nvPr>
            <p:ph type="title"/>
          </p:nvPr>
        </p:nvSpPr>
        <p:spPr>
          <a:xfrm>
            <a:off x="3678110" y="1033297"/>
            <a:ext cx="3725990" cy="382156"/>
          </a:xfrm>
          <a:prstGeom prst="rect">
            <a:avLst/>
          </a:prstGeom>
        </p:spPr>
        <p:txBody>
          <a:bodyPr vert="horz" wrap="square" lIns="0" tIns="12700" rIns="0" bIns="0" rtlCol="0">
            <a:spAutoFit/>
          </a:bodyPr>
          <a:lstStyle/>
          <a:p>
            <a:pPr marL="32384">
              <a:lnSpc>
                <a:spcPct val="100000"/>
              </a:lnSpc>
              <a:spcBef>
                <a:spcPts val="100"/>
              </a:spcBef>
            </a:pPr>
            <a:r>
              <a:rPr lang="en-GB" spc="65" dirty="0"/>
              <a:t>DEFENSIVE</a:t>
            </a:r>
            <a:r>
              <a:rPr spc="229" dirty="0"/>
              <a:t> </a:t>
            </a:r>
            <a:r>
              <a:rPr spc="70" dirty="0"/>
              <a:t>ANALYSIS</a:t>
            </a:r>
          </a:p>
        </p:txBody>
      </p:sp>
      <p:sp>
        <p:nvSpPr>
          <p:cNvPr id="31" name="object 31"/>
          <p:cNvSpPr/>
          <p:nvPr/>
        </p:nvSpPr>
        <p:spPr>
          <a:xfrm>
            <a:off x="462267" y="1626349"/>
            <a:ext cx="9775825" cy="0"/>
          </a:xfrm>
          <a:custGeom>
            <a:avLst/>
            <a:gdLst/>
            <a:ahLst/>
            <a:cxnLst/>
            <a:rect l="l" t="t" r="r" b="b"/>
            <a:pathLst>
              <a:path w="9775825">
                <a:moveTo>
                  <a:pt x="9775710" y="0"/>
                </a:moveTo>
                <a:lnTo>
                  <a:pt x="0" y="0"/>
                </a:lnTo>
              </a:path>
            </a:pathLst>
          </a:custGeom>
          <a:ln w="12700">
            <a:solidFill>
              <a:srgbClr val="C7C8CA"/>
            </a:solidFill>
          </a:ln>
        </p:spPr>
        <p:txBody>
          <a:bodyPr wrap="square" lIns="0" tIns="0" rIns="0" bIns="0" rtlCol="0"/>
          <a:lstStyle/>
          <a:p>
            <a:endParaRPr/>
          </a:p>
        </p:txBody>
      </p:sp>
      <p:pic>
        <p:nvPicPr>
          <p:cNvPr id="32" name="Image" descr="Image">
            <a:extLst>
              <a:ext uri="{FF2B5EF4-FFF2-40B4-BE49-F238E27FC236}">
                <a16:creationId xmlns:a16="http://schemas.microsoft.com/office/drawing/2014/main" id="{A2B9E74A-C3AE-457C-978D-6F63ABF30ABD}"/>
              </a:ext>
            </a:extLst>
          </p:cNvPr>
          <p:cNvPicPr>
            <a:picLocks noChangeAspect="1"/>
          </p:cNvPicPr>
          <p:nvPr/>
        </p:nvPicPr>
        <p:blipFill>
          <a:blip r:embed="rId7"/>
          <a:stretch>
            <a:fillRect/>
          </a:stretch>
        </p:blipFill>
        <p:spPr>
          <a:xfrm>
            <a:off x="4827016" y="67262"/>
            <a:ext cx="1001901" cy="951379"/>
          </a:xfrm>
          <a:prstGeom prst="rect">
            <a:avLst/>
          </a:prstGeom>
          <a:ln w="12700">
            <a:miter lim="400000"/>
          </a:ln>
        </p:spPr>
      </p:pic>
      <p:pic>
        <p:nvPicPr>
          <p:cNvPr id="4" name="20260208-1719-48.0336507">
            <a:hlinkClick r:id="" action="ppaction://media"/>
            <a:extLst>
              <a:ext uri="{FF2B5EF4-FFF2-40B4-BE49-F238E27FC236}">
                <a16:creationId xmlns:a16="http://schemas.microsoft.com/office/drawing/2014/main" id="{8A3E4AC0-F678-5DA0-F535-594CB366432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810996" y="4653456"/>
            <a:ext cx="3073210" cy="1579035"/>
          </a:xfrm>
          <a:prstGeom prst="rect">
            <a:avLst/>
          </a:prstGeom>
        </p:spPr>
      </p:pic>
      <p:pic>
        <p:nvPicPr>
          <p:cNvPr id="6" name="Picture 5">
            <a:extLst>
              <a:ext uri="{FF2B5EF4-FFF2-40B4-BE49-F238E27FC236}">
                <a16:creationId xmlns:a16="http://schemas.microsoft.com/office/drawing/2014/main" id="{D0C378C6-D32F-BD6F-BA24-1B8D4E4B5DF7}"/>
              </a:ext>
            </a:extLst>
          </p:cNvPr>
          <p:cNvPicPr>
            <a:picLocks noChangeAspect="1"/>
          </p:cNvPicPr>
          <p:nvPr/>
        </p:nvPicPr>
        <p:blipFill>
          <a:blip r:embed="rId9"/>
          <a:stretch>
            <a:fillRect/>
          </a:stretch>
        </p:blipFill>
        <p:spPr>
          <a:xfrm>
            <a:off x="7091259" y="4608485"/>
            <a:ext cx="3132241" cy="20514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8" cstate="print"/>
            <a:stretch>
              <a:fillRect/>
            </a:stretch>
          </a:blipFill>
        </p:spPr>
        <p:txBody>
          <a:bodyPr wrap="square" lIns="0" tIns="0" rIns="0" bIns="0" rtlCol="0"/>
          <a:lstStyle/>
          <a:p>
            <a:endParaRPr/>
          </a:p>
        </p:txBody>
      </p:sp>
      <p:sp>
        <p:nvSpPr>
          <p:cNvPr id="20" name="object 20"/>
          <p:cNvSpPr txBox="1"/>
          <p:nvPr/>
        </p:nvSpPr>
        <p:spPr>
          <a:xfrm>
            <a:off x="3757561" y="1773175"/>
            <a:ext cx="873125" cy="166712"/>
          </a:xfrm>
          <a:prstGeom prst="rect">
            <a:avLst/>
          </a:prstGeom>
        </p:spPr>
        <p:txBody>
          <a:bodyPr vert="horz" wrap="square" lIns="0" tIns="12700" rIns="0" bIns="0" rtlCol="0">
            <a:spAutoFit/>
          </a:bodyPr>
          <a:lstStyle/>
          <a:p>
            <a:pPr marL="12700">
              <a:lnSpc>
                <a:spcPct val="100000"/>
              </a:lnSpc>
              <a:spcBef>
                <a:spcPts val="100"/>
              </a:spcBef>
            </a:pPr>
            <a:r>
              <a:rPr lang="en-GB" sz="1000" b="1" spc="30" dirty="0">
                <a:solidFill>
                  <a:srgbClr val="422360"/>
                </a:solidFill>
                <a:latin typeface="Arial"/>
                <a:cs typeface="Arial"/>
              </a:rPr>
              <a:t>STRENGTHS</a:t>
            </a:r>
            <a:endParaRPr sz="1000" dirty="0">
              <a:latin typeface="Arial"/>
              <a:cs typeface="Arial"/>
            </a:endParaRPr>
          </a:p>
        </p:txBody>
      </p:sp>
      <p:sp>
        <p:nvSpPr>
          <p:cNvPr id="21" name="object 21"/>
          <p:cNvSpPr txBox="1"/>
          <p:nvPr/>
        </p:nvSpPr>
        <p:spPr>
          <a:xfrm>
            <a:off x="441337" y="1773174"/>
            <a:ext cx="1628763" cy="166712"/>
          </a:xfrm>
          <a:prstGeom prst="rect">
            <a:avLst/>
          </a:prstGeom>
        </p:spPr>
        <p:txBody>
          <a:bodyPr vert="horz" wrap="square" lIns="0" tIns="12700" rIns="0" bIns="0" rtlCol="0">
            <a:spAutoFit/>
          </a:bodyPr>
          <a:lstStyle/>
          <a:p>
            <a:pPr marL="12700">
              <a:lnSpc>
                <a:spcPct val="100000"/>
              </a:lnSpc>
              <a:spcBef>
                <a:spcPts val="100"/>
              </a:spcBef>
            </a:pPr>
            <a:r>
              <a:rPr lang="en-GB" sz="1000" b="1" spc="10" dirty="0">
                <a:solidFill>
                  <a:srgbClr val="422360"/>
                </a:solidFill>
                <a:latin typeface="Arial"/>
                <a:cs typeface="Arial"/>
              </a:rPr>
              <a:t>GENERAL COMMENTS</a:t>
            </a:r>
            <a:endParaRPr sz="1000" dirty="0">
              <a:latin typeface="Arial"/>
              <a:cs typeface="Arial"/>
            </a:endParaRPr>
          </a:p>
        </p:txBody>
      </p:sp>
      <p:sp>
        <p:nvSpPr>
          <p:cNvPr id="22" name="object 22"/>
          <p:cNvSpPr txBox="1"/>
          <p:nvPr/>
        </p:nvSpPr>
        <p:spPr>
          <a:xfrm>
            <a:off x="3757561" y="4288409"/>
            <a:ext cx="1069455" cy="166712"/>
          </a:xfrm>
          <a:prstGeom prst="rect">
            <a:avLst/>
          </a:prstGeom>
        </p:spPr>
        <p:txBody>
          <a:bodyPr vert="horz" wrap="square" lIns="0" tIns="12700" rIns="0" bIns="0" rtlCol="0">
            <a:spAutoFit/>
          </a:bodyPr>
          <a:lstStyle/>
          <a:p>
            <a:pPr marL="12700">
              <a:lnSpc>
                <a:spcPct val="100000"/>
              </a:lnSpc>
              <a:spcBef>
                <a:spcPts val="100"/>
              </a:spcBef>
            </a:pPr>
            <a:r>
              <a:rPr lang="en-GB" sz="1000" b="1" spc="25" dirty="0">
                <a:solidFill>
                  <a:srgbClr val="422360"/>
                </a:solidFill>
                <a:latin typeface="Arial"/>
                <a:cs typeface="Arial"/>
              </a:rPr>
              <a:t>DIAGRAM/CLIP</a:t>
            </a:r>
            <a:endParaRPr sz="1000" dirty="0">
              <a:latin typeface="Arial"/>
              <a:cs typeface="Arial"/>
            </a:endParaRPr>
          </a:p>
        </p:txBody>
      </p:sp>
      <p:sp>
        <p:nvSpPr>
          <p:cNvPr id="23" name="object 23"/>
          <p:cNvSpPr txBox="1"/>
          <p:nvPr/>
        </p:nvSpPr>
        <p:spPr>
          <a:xfrm>
            <a:off x="7073786" y="1773173"/>
            <a:ext cx="991235" cy="166712"/>
          </a:xfrm>
          <a:prstGeom prst="rect">
            <a:avLst/>
          </a:prstGeom>
        </p:spPr>
        <p:txBody>
          <a:bodyPr vert="horz" wrap="square" lIns="0" tIns="12700" rIns="0" bIns="0" rtlCol="0">
            <a:spAutoFit/>
          </a:bodyPr>
          <a:lstStyle/>
          <a:p>
            <a:pPr marL="12700">
              <a:lnSpc>
                <a:spcPct val="100000"/>
              </a:lnSpc>
              <a:spcBef>
                <a:spcPts val="100"/>
              </a:spcBef>
            </a:pPr>
            <a:r>
              <a:rPr lang="en-GB" sz="1000" b="1" spc="50" dirty="0">
                <a:solidFill>
                  <a:srgbClr val="422360"/>
                </a:solidFill>
                <a:latin typeface="Arial"/>
                <a:cs typeface="Arial"/>
              </a:rPr>
              <a:t>WEAKNESSES</a:t>
            </a:r>
            <a:endParaRPr sz="1000" dirty="0">
              <a:latin typeface="Arial"/>
              <a:cs typeface="Arial"/>
            </a:endParaRPr>
          </a:p>
        </p:txBody>
      </p:sp>
      <p:sp>
        <p:nvSpPr>
          <p:cNvPr id="24" name="object 24"/>
          <p:cNvSpPr txBox="1"/>
          <p:nvPr/>
        </p:nvSpPr>
        <p:spPr>
          <a:xfrm>
            <a:off x="7073786" y="4288409"/>
            <a:ext cx="1069455" cy="166712"/>
          </a:xfrm>
          <a:prstGeom prst="rect">
            <a:avLst/>
          </a:prstGeom>
        </p:spPr>
        <p:txBody>
          <a:bodyPr vert="horz" wrap="square" lIns="0" tIns="12700" rIns="0" bIns="0" rtlCol="0">
            <a:spAutoFit/>
          </a:bodyPr>
          <a:lstStyle/>
          <a:p>
            <a:pPr marL="12700">
              <a:lnSpc>
                <a:spcPct val="100000"/>
              </a:lnSpc>
              <a:spcBef>
                <a:spcPts val="100"/>
              </a:spcBef>
            </a:pPr>
            <a:r>
              <a:rPr lang="en-GB" sz="1000" b="1" spc="45" dirty="0">
                <a:solidFill>
                  <a:srgbClr val="422360"/>
                </a:solidFill>
                <a:latin typeface="Arial"/>
                <a:cs typeface="Arial"/>
              </a:rPr>
              <a:t>DIAGRAM/CLIP</a:t>
            </a:r>
            <a:endParaRPr sz="1000" dirty="0">
              <a:latin typeface="Arial"/>
              <a:cs typeface="Arial"/>
            </a:endParaRPr>
          </a:p>
        </p:txBody>
      </p:sp>
      <p:sp>
        <p:nvSpPr>
          <p:cNvPr id="25" name="object 25"/>
          <p:cNvSpPr/>
          <p:nvPr/>
        </p:nvSpPr>
        <p:spPr>
          <a:xfrm>
            <a:off x="457200" y="2052002"/>
            <a:ext cx="3151505" cy="4665345"/>
          </a:xfrm>
          <a:custGeom>
            <a:avLst/>
            <a:gdLst/>
            <a:ahLst/>
            <a:cxnLst/>
            <a:rect l="l" t="t" r="r" b="b"/>
            <a:pathLst>
              <a:path w="3151504" h="4665345">
                <a:moveTo>
                  <a:pt x="0" y="4665179"/>
                </a:moveTo>
                <a:lnTo>
                  <a:pt x="3151479" y="4665179"/>
                </a:lnTo>
                <a:lnTo>
                  <a:pt x="3151479" y="0"/>
                </a:lnTo>
                <a:lnTo>
                  <a:pt x="0" y="0"/>
                </a:lnTo>
                <a:lnTo>
                  <a:pt x="0" y="4665179"/>
                </a:lnTo>
                <a:close/>
              </a:path>
            </a:pathLst>
          </a:custGeom>
          <a:ln w="12700">
            <a:solidFill>
              <a:srgbClr val="C7C8CA"/>
            </a:solidFill>
          </a:ln>
        </p:spPr>
        <p:txBody>
          <a:bodyPr wrap="square" lIns="0" tIns="0" rIns="0" bIns="0" rtlCol="0"/>
          <a:lstStyle/>
          <a:p>
            <a:pPr marL="171450" indent="-171450">
              <a:buFont typeface="Arial" panose="020B0604020202020204" pitchFamily="34" charset="0"/>
              <a:buChar char="•"/>
            </a:pPr>
            <a:r>
              <a:rPr lang="en-US" sz="1200" dirty="0"/>
              <a:t>Failed to control the game in the final moments, as they sent more bodies forward with a 2 goals lead. Due to this reason, they lost their shapes and effectiveness at the end of the game and drew the game with few minutes to go.</a:t>
            </a:r>
            <a:endParaRPr dirty="0"/>
          </a:p>
        </p:txBody>
      </p:sp>
      <p:sp>
        <p:nvSpPr>
          <p:cNvPr id="26" name="object 26"/>
          <p:cNvSpPr/>
          <p:nvPr/>
        </p:nvSpPr>
        <p:spPr>
          <a:xfrm>
            <a:off x="3770261" y="2052015"/>
            <a:ext cx="3151505" cy="2212608"/>
          </a:xfrm>
          <a:custGeom>
            <a:avLst/>
            <a:gdLst/>
            <a:ahLst/>
            <a:cxnLst/>
            <a:rect l="l" t="t" r="r" b="b"/>
            <a:pathLst>
              <a:path w="3151504" h="2150110">
                <a:moveTo>
                  <a:pt x="0" y="2149970"/>
                </a:moveTo>
                <a:lnTo>
                  <a:pt x="3151479" y="2149970"/>
                </a:lnTo>
                <a:lnTo>
                  <a:pt x="3151479" y="0"/>
                </a:lnTo>
                <a:lnTo>
                  <a:pt x="0" y="0"/>
                </a:lnTo>
                <a:lnTo>
                  <a:pt x="0" y="2149970"/>
                </a:lnTo>
                <a:close/>
              </a:path>
            </a:pathLst>
          </a:custGeom>
          <a:ln w="12699">
            <a:solidFill>
              <a:srgbClr val="C7C8CA"/>
            </a:solidFill>
          </a:ln>
        </p:spPr>
        <p:txBody>
          <a:bodyPr wrap="square" lIns="0" tIns="0" rIns="0" bIns="0" rtlCol="0"/>
          <a:lstStyle/>
          <a:p>
            <a:pPr marL="171450" indent="-171450">
              <a:buFont typeface="Arial" panose="020B0604020202020204" pitchFamily="34" charset="0"/>
              <a:buChar char="•"/>
            </a:pPr>
            <a:r>
              <a:rPr lang="en-US" sz="1200" dirty="0"/>
              <a:t>Good possession and ball retention.</a:t>
            </a:r>
          </a:p>
          <a:p>
            <a:endParaRPr lang="en-US" sz="1200" dirty="0"/>
          </a:p>
          <a:p>
            <a:pPr marL="171450" indent="-171450">
              <a:buFont typeface="Arial" panose="020B0604020202020204" pitchFamily="34" charset="0"/>
              <a:buChar char="•"/>
            </a:pPr>
            <a:r>
              <a:rPr lang="en-US" sz="1200" dirty="0"/>
              <a:t>Quick short passes to create spaces in and around the box</a:t>
            </a:r>
          </a:p>
          <a:p>
            <a:endParaRPr lang="en-US" sz="1200" dirty="0"/>
          </a:p>
          <a:p>
            <a:pPr marL="171450" indent="-171450">
              <a:buFont typeface="Arial" panose="020B0604020202020204" pitchFamily="34" charset="0"/>
              <a:buChar char="•"/>
            </a:pPr>
            <a:r>
              <a:rPr lang="en-US" sz="1200" dirty="0"/>
              <a:t>More bodies in the final third gave them rooms for one twos to beat markers and create shooting spaces, with the illustration below.</a:t>
            </a:r>
            <a:endParaRPr sz="1200" dirty="0"/>
          </a:p>
        </p:txBody>
      </p:sp>
      <p:sp>
        <p:nvSpPr>
          <p:cNvPr id="27" name="object 27"/>
          <p:cNvSpPr/>
          <p:nvPr/>
        </p:nvSpPr>
        <p:spPr>
          <a:xfrm>
            <a:off x="3770261" y="4567211"/>
            <a:ext cx="3151505" cy="2150110"/>
          </a:xfrm>
          <a:custGeom>
            <a:avLst/>
            <a:gdLst/>
            <a:ahLst/>
            <a:cxnLst/>
            <a:rect l="l" t="t" r="r" b="b"/>
            <a:pathLst>
              <a:path w="3151504" h="2150109">
                <a:moveTo>
                  <a:pt x="0" y="2149970"/>
                </a:moveTo>
                <a:lnTo>
                  <a:pt x="3151479" y="2149970"/>
                </a:lnTo>
                <a:lnTo>
                  <a:pt x="3151479" y="0"/>
                </a:lnTo>
                <a:lnTo>
                  <a:pt x="0" y="0"/>
                </a:lnTo>
                <a:lnTo>
                  <a:pt x="0" y="2149970"/>
                </a:lnTo>
                <a:close/>
              </a:path>
            </a:pathLst>
          </a:custGeom>
          <a:ln w="12699">
            <a:solidFill>
              <a:srgbClr val="C7C8CA"/>
            </a:solidFill>
          </a:ln>
        </p:spPr>
        <p:txBody>
          <a:bodyPr wrap="square" lIns="0" tIns="0" rIns="0" bIns="0" rtlCol="0"/>
          <a:lstStyle/>
          <a:p>
            <a:endParaRPr/>
          </a:p>
        </p:txBody>
      </p:sp>
      <p:sp>
        <p:nvSpPr>
          <p:cNvPr id="28" name="object 28"/>
          <p:cNvSpPr/>
          <p:nvPr/>
        </p:nvSpPr>
        <p:spPr>
          <a:xfrm>
            <a:off x="7086498" y="2052015"/>
            <a:ext cx="3324123" cy="2212608"/>
          </a:xfrm>
          <a:custGeom>
            <a:avLst/>
            <a:gdLst/>
            <a:ahLst/>
            <a:cxnLst/>
            <a:rect l="l" t="t" r="r" b="b"/>
            <a:pathLst>
              <a:path w="3151504" h="2150110">
                <a:moveTo>
                  <a:pt x="0" y="2149970"/>
                </a:moveTo>
                <a:lnTo>
                  <a:pt x="3151479" y="2149970"/>
                </a:lnTo>
                <a:lnTo>
                  <a:pt x="3151479" y="0"/>
                </a:lnTo>
                <a:lnTo>
                  <a:pt x="0" y="0"/>
                </a:lnTo>
                <a:lnTo>
                  <a:pt x="0" y="2149970"/>
                </a:lnTo>
                <a:close/>
              </a:path>
            </a:pathLst>
          </a:custGeom>
          <a:ln w="12699">
            <a:solidFill>
              <a:srgbClr val="C7C8CA"/>
            </a:solidFill>
          </a:ln>
        </p:spPr>
        <p:txBody>
          <a:bodyPr wrap="square" lIns="0" tIns="0" rIns="0" bIns="0" rtlCol="0"/>
          <a:lstStyle/>
          <a:p>
            <a:pPr marL="171450" indent="-171450">
              <a:buFont typeface="Arial" panose="020B0604020202020204" pitchFamily="34" charset="0"/>
              <a:buChar char="•"/>
            </a:pPr>
            <a:r>
              <a:rPr lang="en-US" sz="1200" dirty="0"/>
              <a:t> Failure to make the huge number of players in the opposition box count by not crossing quicker or crossing at all. As the gameplay were short passes</a:t>
            </a:r>
          </a:p>
          <a:p>
            <a:endParaRPr lang="en-US" sz="1200" dirty="0"/>
          </a:p>
          <a:p>
            <a:pPr marL="171450" indent="-171450">
              <a:buFont typeface="Arial" panose="020B0604020202020204" pitchFamily="34" charset="0"/>
              <a:buChar char="•"/>
            </a:pPr>
            <a:r>
              <a:rPr lang="en-US" sz="1200" dirty="0"/>
              <a:t> Loss off possession meant highline and spaces behind the line for counter or long balls.</a:t>
            </a:r>
          </a:p>
          <a:p>
            <a:endParaRPr lang="en-US" sz="1200" dirty="0"/>
          </a:p>
          <a:p>
            <a:pPr marL="171450" indent="-171450">
              <a:buFont typeface="Arial" panose="020B0604020202020204" pitchFamily="34" charset="0"/>
              <a:buChar char="•"/>
            </a:pPr>
            <a:r>
              <a:rPr lang="en-US" sz="1200" dirty="0"/>
              <a:t> Having a lot of players forward occasionally meant slower defensive shape recovery or retention as players are still running back into positions, as this was the case for the final goal conceded. As shown below.</a:t>
            </a:r>
            <a:endParaRPr sz="1200" dirty="0"/>
          </a:p>
        </p:txBody>
      </p:sp>
      <p:sp>
        <p:nvSpPr>
          <p:cNvPr id="29" name="object 29"/>
          <p:cNvSpPr/>
          <p:nvPr/>
        </p:nvSpPr>
        <p:spPr>
          <a:xfrm>
            <a:off x="7086498" y="4567211"/>
            <a:ext cx="3151505" cy="2150110"/>
          </a:xfrm>
          <a:custGeom>
            <a:avLst/>
            <a:gdLst/>
            <a:ahLst/>
            <a:cxnLst/>
            <a:rect l="l" t="t" r="r" b="b"/>
            <a:pathLst>
              <a:path w="3151504" h="2150109">
                <a:moveTo>
                  <a:pt x="0" y="2149970"/>
                </a:moveTo>
                <a:lnTo>
                  <a:pt x="3151479" y="2149970"/>
                </a:lnTo>
                <a:lnTo>
                  <a:pt x="3151479" y="0"/>
                </a:lnTo>
                <a:lnTo>
                  <a:pt x="0" y="0"/>
                </a:lnTo>
                <a:lnTo>
                  <a:pt x="0" y="2149970"/>
                </a:lnTo>
                <a:close/>
              </a:path>
            </a:pathLst>
          </a:custGeom>
          <a:ln w="12699">
            <a:solidFill>
              <a:srgbClr val="C7C8CA"/>
            </a:solidFill>
          </a:ln>
        </p:spPr>
        <p:txBody>
          <a:bodyPr wrap="square" lIns="0" tIns="0" rIns="0" bIns="0" rtlCol="0"/>
          <a:lstStyle/>
          <a:p>
            <a:endParaRPr/>
          </a:p>
        </p:txBody>
      </p:sp>
      <p:sp>
        <p:nvSpPr>
          <p:cNvPr id="30" name="object 30"/>
          <p:cNvSpPr txBox="1">
            <a:spLocks noGrp="1"/>
          </p:cNvSpPr>
          <p:nvPr>
            <p:ph type="title"/>
          </p:nvPr>
        </p:nvSpPr>
        <p:spPr>
          <a:xfrm>
            <a:off x="3678110" y="1033297"/>
            <a:ext cx="3725990" cy="382156"/>
          </a:xfrm>
          <a:prstGeom prst="rect">
            <a:avLst/>
          </a:prstGeom>
        </p:spPr>
        <p:txBody>
          <a:bodyPr vert="horz" wrap="square" lIns="0" tIns="12700" rIns="0" bIns="0" rtlCol="0">
            <a:spAutoFit/>
          </a:bodyPr>
          <a:lstStyle/>
          <a:p>
            <a:pPr marL="32384">
              <a:lnSpc>
                <a:spcPct val="100000"/>
              </a:lnSpc>
              <a:spcBef>
                <a:spcPts val="100"/>
              </a:spcBef>
            </a:pPr>
            <a:r>
              <a:rPr lang="en-GB" spc="65" dirty="0"/>
              <a:t>ATTACKING</a:t>
            </a:r>
            <a:r>
              <a:rPr spc="229" dirty="0"/>
              <a:t> </a:t>
            </a:r>
            <a:r>
              <a:rPr spc="70" dirty="0"/>
              <a:t>ANALYSIS</a:t>
            </a:r>
          </a:p>
        </p:txBody>
      </p:sp>
      <p:sp>
        <p:nvSpPr>
          <p:cNvPr id="31" name="object 31"/>
          <p:cNvSpPr/>
          <p:nvPr/>
        </p:nvSpPr>
        <p:spPr>
          <a:xfrm>
            <a:off x="462267" y="1626349"/>
            <a:ext cx="9775825" cy="0"/>
          </a:xfrm>
          <a:custGeom>
            <a:avLst/>
            <a:gdLst/>
            <a:ahLst/>
            <a:cxnLst/>
            <a:rect l="l" t="t" r="r" b="b"/>
            <a:pathLst>
              <a:path w="9775825">
                <a:moveTo>
                  <a:pt x="9775710" y="0"/>
                </a:moveTo>
                <a:lnTo>
                  <a:pt x="0" y="0"/>
                </a:lnTo>
              </a:path>
            </a:pathLst>
          </a:custGeom>
          <a:ln w="12700">
            <a:solidFill>
              <a:srgbClr val="C7C8CA"/>
            </a:solidFill>
          </a:ln>
        </p:spPr>
        <p:txBody>
          <a:bodyPr wrap="square" lIns="0" tIns="0" rIns="0" bIns="0" rtlCol="0"/>
          <a:lstStyle/>
          <a:p>
            <a:endParaRPr/>
          </a:p>
        </p:txBody>
      </p:sp>
      <p:pic>
        <p:nvPicPr>
          <p:cNvPr id="32" name="Image" descr="Image">
            <a:extLst>
              <a:ext uri="{FF2B5EF4-FFF2-40B4-BE49-F238E27FC236}">
                <a16:creationId xmlns:a16="http://schemas.microsoft.com/office/drawing/2014/main" id="{A2B9E74A-C3AE-457C-978D-6F63ABF30ABD}"/>
              </a:ext>
            </a:extLst>
          </p:cNvPr>
          <p:cNvPicPr>
            <a:picLocks noChangeAspect="1"/>
          </p:cNvPicPr>
          <p:nvPr/>
        </p:nvPicPr>
        <p:blipFill>
          <a:blip r:embed="rId9"/>
          <a:stretch>
            <a:fillRect/>
          </a:stretch>
        </p:blipFill>
        <p:spPr>
          <a:xfrm>
            <a:off x="4827016" y="67262"/>
            <a:ext cx="1001901" cy="951379"/>
          </a:xfrm>
          <a:prstGeom prst="rect">
            <a:avLst/>
          </a:prstGeom>
          <a:ln w="12700">
            <a:miter lim="400000"/>
          </a:ln>
        </p:spPr>
      </p:pic>
      <p:pic>
        <p:nvPicPr>
          <p:cNvPr id="3" name="20260208-1738-54.5883030">
            <a:hlinkClick r:id="" action="ppaction://media"/>
            <a:extLst>
              <a:ext uri="{FF2B5EF4-FFF2-40B4-BE49-F238E27FC236}">
                <a16:creationId xmlns:a16="http://schemas.microsoft.com/office/drawing/2014/main" id="{137F1138-8803-1A43-FCF9-8F246C3831E1}"/>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89414" y="4650081"/>
            <a:ext cx="2982375" cy="2043454"/>
          </a:xfrm>
          <a:prstGeom prst="rect">
            <a:avLst/>
          </a:prstGeom>
        </p:spPr>
      </p:pic>
      <p:pic>
        <p:nvPicPr>
          <p:cNvPr id="5" name="20260208-1745-44.9647864">
            <a:hlinkClick r:id="" action="ppaction://media"/>
            <a:extLst>
              <a:ext uri="{FF2B5EF4-FFF2-40B4-BE49-F238E27FC236}">
                <a16:creationId xmlns:a16="http://schemas.microsoft.com/office/drawing/2014/main" id="{2E862D67-5D3A-A8E2-36F9-B4DF4D456B0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7124811" y="4635793"/>
            <a:ext cx="3022490" cy="2041232"/>
          </a:xfrm>
          <a:prstGeom prst="rect">
            <a:avLst/>
          </a:prstGeom>
        </p:spPr>
      </p:pic>
    </p:spTree>
    <p:extLst>
      <p:ext uri="{BB962C8B-B14F-4D97-AF65-F5344CB8AC3E}">
        <p14:creationId xmlns:p14="http://schemas.microsoft.com/office/powerpoint/2010/main" val="425957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a:spLocks noGrp="1"/>
          </p:cNvSpPr>
          <p:nvPr>
            <p:ph type="title"/>
          </p:nvPr>
        </p:nvSpPr>
        <p:spPr>
          <a:prstGeom prst="rect">
            <a:avLst/>
          </a:prstGeom>
        </p:spPr>
        <p:txBody>
          <a:bodyPr vert="horz" wrap="square" lIns="0" tIns="12700" rIns="0" bIns="0" rtlCol="0">
            <a:spAutoFit/>
          </a:bodyPr>
          <a:lstStyle/>
          <a:p>
            <a:pPr marL="32384">
              <a:lnSpc>
                <a:spcPct val="100000"/>
              </a:lnSpc>
              <a:spcBef>
                <a:spcPts val="100"/>
              </a:spcBef>
            </a:pPr>
            <a:r>
              <a:rPr spc="65" dirty="0"/>
              <a:t>GENERAL</a:t>
            </a:r>
            <a:r>
              <a:rPr spc="229" dirty="0"/>
              <a:t> </a:t>
            </a:r>
            <a:r>
              <a:rPr spc="70" dirty="0"/>
              <a:t>ANALYSIS</a:t>
            </a:r>
          </a:p>
        </p:txBody>
      </p:sp>
      <p:graphicFrame>
        <p:nvGraphicFramePr>
          <p:cNvPr id="21" name="object 21"/>
          <p:cNvGraphicFramePr>
            <a:graphicFrameLocks noGrp="1"/>
          </p:cNvGraphicFramePr>
          <p:nvPr>
            <p:extLst>
              <p:ext uri="{D42A27DB-BD31-4B8C-83A1-F6EECF244321}">
                <p14:modId xmlns:p14="http://schemas.microsoft.com/office/powerpoint/2010/main" val="4056836945"/>
              </p:ext>
            </p:extLst>
          </p:nvPr>
        </p:nvGraphicFramePr>
        <p:xfrm>
          <a:off x="462263" y="1632711"/>
          <a:ext cx="9769475" cy="5216758"/>
        </p:xfrm>
        <a:graphic>
          <a:graphicData uri="http://schemas.openxmlformats.org/drawingml/2006/table">
            <a:tbl>
              <a:tblPr firstRow="1" bandRow="1">
                <a:tableStyleId>{2D5ABB26-0587-4C30-8999-92F81FD0307C}</a:tableStyleId>
              </a:tblPr>
              <a:tblGrid>
                <a:gridCol w="4046237">
                  <a:extLst>
                    <a:ext uri="{9D8B030D-6E8A-4147-A177-3AD203B41FA5}">
                      <a16:colId xmlns:a16="http://schemas.microsoft.com/office/drawing/2014/main" val="20000"/>
                    </a:ext>
                  </a:extLst>
                </a:gridCol>
                <a:gridCol w="5723238">
                  <a:extLst>
                    <a:ext uri="{9D8B030D-6E8A-4147-A177-3AD203B41FA5}">
                      <a16:colId xmlns:a16="http://schemas.microsoft.com/office/drawing/2014/main" val="20001"/>
                    </a:ext>
                  </a:extLst>
                </a:gridCol>
              </a:tblGrid>
              <a:tr h="466813">
                <a:tc>
                  <a:txBody>
                    <a:bodyPr/>
                    <a:lstStyle/>
                    <a:p>
                      <a:pPr marL="107950">
                        <a:lnSpc>
                          <a:spcPct val="100000"/>
                        </a:lnSpc>
                        <a:spcBef>
                          <a:spcPts val="640"/>
                        </a:spcBef>
                      </a:pPr>
                      <a:r>
                        <a:rPr sz="1200" spc="-15" dirty="0">
                          <a:solidFill>
                            <a:srgbClr val="FFFFFF"/>
                          </a:solidFill>
                          <a:latin typeface="Arial" panose="020B0604020202020204" pitchFamily="34" charset="0"/>
                          <a:cs typeface="Arial" panose="020B0604020202020204" pitchFamily="34" charset="0"/>
                        </a:rPr>
                        <a:t>How </a:t>
                      </a:r>
                      <a:r>
                        <a:rPr sz="1200" spc="-10" dirty="0">
                          <a:solidFill>
                            <a:srgbClr val="FFFFFF"/>
                          </a:solidFill>
                          <a:latin typeface="Arial" panose="020B0604020202020204" pitchFamily="34" charset="0"/>
                          <a:cs typeface="Arial" panose="020B0604020202020204" pitchFamily="34" charset="0"/>
                        </a:rPr>
                        <a:t>many players </a:t>
                      </a:r>
                      <a:r>
                        <a:rPr sz="1200" spc="-5" dirty="0">
                          <a:solidFill>
                            <a:srgbClr val="FFFFFF"/>
                          </a:solidFill>
                          <a:latin typeface="Arial" panose="020B0604020202020204" pitchFamily="34" charset="0"/>
                          <a:cs typeface="Arial" panose="020B0604020202020204" pitchFamily="34" charset="0"/>
                        </a:rPr>
                        <a:t>do </a:t>
                      </a:r>
                      <a:r>
                        <a:rPr sz="1200" spc="-15" dirty="0">
                          <a:solidFill>
                            <a:srgbClr val="FFFFFF"/>
                          </a:solidFill>
                          <a:latin typeface="Arial" panose="020B0604020202020204" pitchFamily="34" charset="0"/>
                          <a:cs typeface="Arial" panose="020B0604020202020204" pitchFamily="34" charset="0"/>
                        </a:rPr>
                        <a:t>they </a:t>
                      </a:r>
                      <a:r>
                        <a:rPr sz="1200" spc="-5" dirty="0">
                          <a:solidFill>
                            <a:srgbClr val="FFFFFF"/>
                          </a:solidFill>
                          <a:latin typeface="Arial" panose="020B0604020202020204" pitchFamily="34" charset="0"/>
                          <a:cs typeface="Arial" panose="020B0604020202020204" pitchFamily="34" charset="0"/>
                        </a:rPr>
                        <a:t>have </a:t>
                      </a:r>
                      <a:r>
                        <a:rPr sz="1200" spc="-25" dirty="0">
                          <a:solidFill>
                            <a:srgbClr val="FFFFFF"/>
                          </a:solidFill>
                          <a:latin typeface="Arial" panose="020B0604020202020204" pitchFamily="34" charset="0"/>
                          <a:cs typeface="Arial" panose="020B0604020202020204" pitchFamily="34" charset="0"/>
                        </a:rPr>
                        <a:t>in</a:t>
                      </a:r>
                      <a:r>
                        <a:rPr sz="1200" spc="95" dirty="0">
                          <a:solidFill>
                            <a:srgbClr val="FFFFFF"/>
                          </a:solidFill>
                          <a:latin typeface="Arial" panose="020B0604020202020204" pitchFamily="34" charset="0"/>
                          <a:cs typeface="Arial" panose="020B0604020202020204" pitchFamily="34" charset="0"/>
                        </a:rPr>
                        <a:t> </a:t>
                      </a:r>
                      <a:r>
                        <a:rPr sz="1200" spc="-25" dirty="0">
                          <a:solidFill>
                            <a:srgbClr val="FFFFFF"/>
                          </a:solidFill>
                          <a:latin typeface="Arial" panose="020B0604020202020204" pitchFamily="34" charset="0"/>
                          <a:cs typeface="Arial" panose="020B0604020202020204" pitchFamily="34" charset="0"/>
                        </a:rPr>
                        <a:t>midfield?</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This varied between 4 to 3, which was dependent on the opposition's gameplay.</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0"/>
                  </a:ext>
                </a:extLst>
              </a:tr>
              <a:tr h="466801">
                <a:tc>
                  <a:txBody>
                    <a:bodyPr/>
                    <a:lstStyle/>
                    <a:p>
                      <a:pPr marL="107950">
                        <a:lnSpc>
                          <a:spcPct val="100000"/>
                        </a:lnSpc>
                        <a:spcBef>
                          <a:spcPts val="640"/>
                        </a:spcBef>
                      </a:pPr>
                      <a:r>
                        <a:rPr sz="1200" spc="-15" dirty="0">
                          <a:solidFill>
                            <a:srgbClr val="FFFFFF"/>
                          </a:solidFill>
                          <a:latin typeface="Arial" panose="020B0604020202020204" pitchFamily="34" charset="0"/>
                          <a:cs typeface="Arial" panose="020B0604020202020204" pitchFamily="34" charset="0"/>
                        </a:rPr>
                        <a:t>How </a:t>
                      </a:r>
                      <a:r>
                        <a:rPr sz="1200" spc="-10" dirty="0">
                          <a:solidFill>
                            <a:srgbClr val="FFFFFF"/>
                          </a:solidFill>
                          <a:latin typeface="Arial" panose="020B0604020202020204" pitchFamily="34" charset="0"/>
                          <a:cs typeface="Arial" panose="020B0604020202020204" pitchFamily="34" charset="0"/>
                        </a:rPr>
                        <a:t>deep </a:t>
                      </a:r>
                      <a:r>
                        <a:rPr sz="1200" spc="-5" dirty="0">
                          <a:solidFill>
                            <a:srgbClr val="FFFFFF"/>
                          </a:solidFill>
                          <a:latin typeface="Arial" panose="020B0604020202020204" pitchFamily="34" charset="0"/>
                          <a:cs typeface="Arial" panose="020B0604020202020204" pitchFamily="34" charset="0"/>
                        </a:rPr>
                        <a:t>do </a:t>
                      </a:r>
                      <a:r>
                        <a:rPr sz="1200" spc="-15" dirty="0">
                          <a:solidFill>
                            <a:srgbClr val="FFFFFF"/>
                          </a:solidFill>
                          <a:latin typeface="Arial" panose="020B0604020202020204" pitchFamily="34" charset="0"/>
                          <a:cs typeface="Arial" panose="020B0604020202020204" pitchFamily="34" charset="0"/>
                        </a:rPr>
                        <a:t>the </a:t>
                      </a:r>
                      <a:r>
                        <a:rPr sz="1200" spc="-5" dirty="0">
                          <a:solidFill>
                            <a:srgbClr val="FFFFFF"/>
                          </a:solidFill>
                          <a:latin typeface="Arial" panose="020B0604020202020204" pitchFamily="34" charset="0"/>
                          <a:cs typeface="Arial" panose="020B0604020202020204" pitchFamily="34" charset="0"/>
                        </a:rPr>
                        <a:t>flanks </a:t>
                      </a:r>
                      <a:r>
                        <a:rPr sz="1200" spc="-20" dirty="0">
                          <a:solidFill>
                            <a:srgbClr val="FFFFFF"/>
                          </a:solidFill>
                          <a:latin typeface="Arial" panose="020B0604020202020204" pitchFamily="34" charset="0"/>
                          <a:cs typeface="Arial" panose="020B0604020202020204" pitchFamily="34" charset="0"/>
                        </a:rPr>
                        <a:t>play? </a:t>
                      </a:r>
                      <a:r>
                        <a:rPr sz="1200" spc="-5" dirty="0">
                          <a:solidFill>
                            <a:srgbClr val="FFFFFF"/>
                          </a:solidFill>
                          <a:latin typeface="Arial" panose="020B0604020202020204" pitchFamily="34" charset="0"/>
                          <a:cs typeface="Arial" panose="020B0604020202020204" pitchFamily="34" charset="0"/>
                        </a:rPr>
                        <a:t>Attacking </a:t>
                      </a:r>
                      <a:r>
                        <a:rPr sz="1200" spc="-20" dirty="0">
                          <a:solidFill>
                            <a:srgbClr val="FFFFFF"/>
                          </a:solidFill>
                          <a:latin typeface="Arial" panose="020B0604020202020204" pitchFamily="34" charset="0"/>
                          <a:cs typeface="Arial" panose="020B0604020202020204" pitchFamily="34" charset="0"/>
                        </a:rPr>
                        <a:t>or</a:t>
                      </a:r>
                      <a:r>
                        <a:rPr sz="1200" spc="114" dirty="0">
                          <a:solidFill>
                            <a:srgbClr val="FFFFFF"/>
                          </a:solidFill>
                          <a:latin typeface="Arial" panose="020B0604020202020204" pitchFamily="34" charset="0"/>
                          <a:cs typeface="Arial" panose="020B0604020202020204" pitchFamily="34" charset="0"/>
                        </a:rPr>
                        <a:t> </a:t>
                      </a:r>
                      <a:r>
                        <a:rPr sz="1200" spc="-15" dirty="0">
                          <a:solidFill>
                            <a:srgbClr val="FFFFFF"/>
                          </a:solidFill>
                          <a:latin typeface="Arial" panose="020B0604020202020204" pitchFamily="34" charset="0"/>
                          <a:cs typeface="Arial" panose="020B0604020202020204" pitchFamily="34" charset="0"/>
                        </a:rPr>
                        <a:t>defending?</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They played high up when attacking and tucked in deep when defending.</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1"/>
                  </a:ext>
                </a:extLst>
              </a:tr>
              <a:tr h="466813">
                <a:tc>
                  <a:txBody>
                    <a:bodyPr/>
                    <a:lstStyle/>
                    <a:p>
                      <a:pPr marL="107950">
                        <a:lnSpc>
                          <a:spcPct val="100000"/>
                        </a:lnSpc>
                        <a:spcBef>
                          <a:spcPts val="640"/>
                        </a:spcBef>
                      </a:pPr>
                      <a:r>
                        <a:rPr sz="1200" spc="-15" dirty="0">
                          <a:solidFill>
                            <a:srgbClr val="FFFFFF"/>
                          </a:solidFill>
                          <a:latin typeface="Arial" panose="020B0604020202020204" pitchFamily="34" charset="0"/>
                          <a:cs typeface="Arial" panose="020B0604020202020204" pitchFamily="34" charset="0"/>
                        </a:rPr>
                        <a:t>How </a:t>
                      </a:r>
                      <a:r>
                        <a:rPr sz="1200" spc="-20" dirty="0">
                          <a:solidFill>
                            <a:srgbClr val="FFFFFF"/>
                          </a:solidFill>
                          <a:latin typeface="Arial" panose="020B0604020202020204" pitchFamily="34" charset="0"/>
                          <a:cs typeface="Arial" panose="020B0604020202020204" pitchFamily="34" charset="0"/>
                        </a:rPr>
                        <a:t>tall </a:t>
                      </a:r>
                      <a:r>
                        <a:rPr sz="1200" spc="-5" dirty="0">
                          <a:solidFill>
                            <a:srgbClr val="FFFFFF"/>
                          </a:solidFill>
                          <a:latin typeface="Arial" panose="020B0604020202020204" pitchFamily="34" charset="0"/>
                          <a:cs typeface="Arial" panose="020B0604020202020204" pitchFamily="34" charset="0"/>
                        </a:rPr>
                        <a:t>is </a:t>
                      </a:r>
                      <a:r>
                        <a:rPr sz="1200" spc="-15" dirty="0">
                          <a:solidFill>
                            <a:srgbClr val="FFFFFF"/>
                          </a:solidFill>
                          <a:latin typeface="Arial" panose="020B0604020202020204" pitchFamily="34" charset="0"/>
                          <a:cs typeface="Arial" panose="020B0604020202020204" pitchFamily="34" charset="0"/>
                        </a:rPr>
                        <a:t>the </a:t>
                      </a:r>
                      <a:r>
                        <a:rPr sz="1200" spc="30" dirty="0">
                          <a:solidFill>
                            <a:srgbClr val="FFFFFF"/>
                          </a:solidFill>
                          <a:latin typeface="Arial" panose="020B0604020202020204" pitchFamily="34" charset="0"/>
                          <a:cs typeface="Arial" panose="020B0604020202020204" pitchFamily="34" charset="0"/>
                        </a:rPr>
                        <a:t>GK </a:t>
                      </a:r>
                      <a:r>
                        <a:rPr sz="1200" spc="-5" dirty="0">
                          <a:solidFill>
                            <a:srgbClr val="FFFFFF"/>
                          </a:solidFill>
                          <a:latin typeface="Arial" panose="020B0604020202020204" pitchFamily="34" charset="0"/>
                          <a:cs typeface="Arial" panose="020B0604020202020204" pitchFamily="34" charset="0"/>
                        </a:rPr>
                        <a:t>and </a:t>
                      </a:r>
                      <a:r>
                        <a:rPr sz="1200" spc="-25" dirty="0">
                          <a:solidFill>
                            <a:srgbClr val="FFFFFF"/>
                          </a:solidFill>
                          <a:latin typeface="Arial" panose="020B0604020202020204" pitchFamily="34" charset="0"/>
                          <a:cs typeface="Arial" panose="020B0604020202020204" pitchFamily="34" charset="0"/>
                        </a:rPr>
                        <a:t>how </a:t>
                      </a:r>
                      <a:r>
                        <a:rPr sz="1200" spc="-5" dirty="0">
                          <a:solidFill>
                            <a:srgbClr val="FFFFFF"/>
                          </a:solidFill>
                          <a:latin typeface="Arial" panose="020B0604020202020204" pitchFamily="34" charset="0"/>
                          <a:cs typeface="Arial" panose="020B0604020202020204" pitchFamily="34" charset="0"/>
                        </a:rPr>
                        <a:t>is he </a:t>
                      </a:r>
                      <a:r>
                        <a:rPr sz="1200" spc="-35" dirty="0">
                          <a:solidFill>
                            <a:srgbClr val="FFFFFF"/>
                          </a:solidFill>
                          <a:latin typeface="Arial" panose="020B0604020202020204" pitchFamily="34" charset="0"/>
                          <a:cs typeface="Arial" panose="020B0604020202020204" pitchFamily="34" charset="0"/>
                        </a:rPr>
                        <a:t>with</a:t>
                      </a:r>
                      <a:r>
                        <a:rPr sz="1200" spc="110" dirty="0">
                          <a:solidFill>
                            <a:srgbClr val="FFFFFF"/>
                          </a:solidFill>
                          <a:latin typeface="Arial" panose="020B0604020202020204" pitchFamily="34" charset="0"/>
                          <a:cs typeface="Arial" panose="020B0604020202020204" pitchFamily="34" charset="0"/>
                        </a:rPr>
                        <a:t> </a:t>
                      </a:r>
                      <a:r>
                        <a:rPr sz="1200" dirty="0">
                          <a:solidFill>
                            <a:srgbClr val="FFFFFF"/>
                          </a:solidFill>
                          <a:latin typeface="Arial" panose="020B0604020202020204" pitchFamily="34" charset="0"/>
                          <a:cs typeface="Arial" panose="020B0604020202020204" pitchFamily="34" charset="0"/>
                        </a:rPr>
                        <a:t>crosses?</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He is 1.96m tall and is good with the crosses and getting the ball in the air.</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2"/>
                  </a:ext>
                </a:extLst>
              </a:tr>
              <a:tr h="466813">
                <a:tc>
                  <a:txBody>
                    <a:bodyPr/>
                    <a:lstStyle/>
                    <a:p>
                      <a:pPr marL="107950">
                        <a:lnSpc>
                          <a:spcPct val="100000"/>
                        </a:lnSpc>
                        <a:spcBef>
                          <a:spcPts val="640"/>
                        </a:spcBef>
                      </a:pPr>
                      <a:r>
                        <a:rPr sz="1200" spc="15" dirty="0">
                          <a:solidFill>
                            <a:srgbClr val="FFFFFF"/>
                          </a:solidFill>
                          <a:latin typeface="Arial" panose="020B0604020202020204" pitchFamily="34" charset="0"/>
                          <a:cs typeface="Arial" panose="020B0604020202020204" pitchFamily="34" charset="0"/>
                        </a:rPr>
                        <a:t>Does </a:t>
                      </a:r>
                      <a:r>
                        <a:rPr sz="1200" spc="-15" dirty="0">
                          <a:solidFill>
                            <a:srgbClr val="FFFFFF"/>
                          </a:solidFill>
                          <a:latin typeface="Arial" panose="020B0604020202020204" pitchFamily="34" charset="0"/>
                          <a:cs typeface="Arial" panose="020B0604020202020204" pitchFamily="34" charset="0"/>
                        </a:rPr>
                        <a:t>the </a:t>
                      </a:r>
                      <a:r>
                        <a:rPr sz="1200" spc="30" dirty="0">
                          <a:solidFill>
                            <a:srgbClr val="FFFFFF"/>
                          </a:solidFill>
                          <a:latin typeface="Arial" panose="020B0604020202020204" pitchFamily="34" charset="0"/>
                          <a:cs typeface="Arial" panose="020B0604020202020204" pitchFamily="34" charset="0"/>
                        </a:rPr>
                        <a:t>GK </a:t>
                      </a:r>
                      <a:r>
                        <a:rPr sz="1200" spc="-30" dirty="0">
                          <a:solidFill>
                            <a:srgbClr val="FFFFFF"/>
                          </a:solidFill>
                          <a:latin typeface="Arial" panose="020B0604020202020204" pitchFamily="34" charset="0"/>
                          <a:cs typeface="Arial" panose="020B0604020202020204" pitchFamily="34" charset="0"/>
                        </a:rPr>
                        <a:t>throw </a:t>
                      </a:r>
                      <a:r>
                        <a:rPr sz="1200" spc="-15" dirty="0">
                          <a:solidFill>
                            <a:srgbClr val="FFFFFF"/>
                          </a:solidFill>
                          <a:latin typeface="Arial" panose="020B0604020202020204" pitchFamily="34" charset="0"/>
                          <a:cs typeface="Arial" panose="020B0604020202020204" pitchFamily="34" charset="0"/>
                        </a:rPr>
                        <a:t>the </a:t>
                      </a:r>
                      <a:r>
                        <a:rPr sz="1200" spc="-10" dirty="0">
                          <a:solidFill>
                            <a:srgbClr val="FFFFFF"/>
                          </a:solidFill>
                          <a:latin typeface="Arial" panose="020B0604020202020204" pitchFamily="34" charset="0"/>
                          <a:cs typeface="Arial" panose="020B0604020202020204" pitchFamily="34" charset="0"/>
                        </a:rPr>
                        <a:t>ball </a:t>
                      </a:r>
                      <a:r>
                        <a:rPr sz="1200" spc="-15" dirty="0">
                          <a:solidFill>
                            <a:srgbClr val="FFFFFF"/>
                          </a:solidFill>
                          <a:latin typeface="Arial" panose="020B0604020202020204" pitchFamily="34" charset="0"/>
                          <a:cs typeface="Arial" panose="020B0604020202020204" pitchFamily="34" charset="0"/>
                        </a:rPr>
                        <a:t>out </a:t>
                      </a:r>
                      <a:r>
                        <a:rPr sz="1200" spc="-5" dirty="0">
                          <a:solidFill>
                            <a:srgbClr val="FFFFFF"/>
                          </a:solidFill>
                          <a:latin typeface="Arial" panose="020B0604020202020204" pitchFamily="34" charset="0"/>
                          <a:cs typeface="Arial" panose="020B0604020202020204" pitchFamily="34" charset="0"/>
                        </a:rPr>
                        <a:t>and </a:t>
                      </a:r>
                      <a:r>
                        <a:rPr sz="1200" spc="-35" dirty="0">
                          <a:solidFill>
                            <a:srgbClr val="FFFFFF"/>
                          </a:solidFill>
                          <a:latin typeface="Arial" panose="020B0604020202020204" pitchFamily="34" charset="0"/>
                          <a:cs typeface="Arial" panose="020B0604020202020204" pitchFamily="34" charset="0"/>
                        </a:rPr>
                        <a:t>if </a:t>
                      </a:r>
                      <a:r>
                        <a:rPr sz="1200" spc="10" dirty="0">
                          <a:solidFill>
                            <a:srgbClr val="FFFFFF"/>
                          </a:solidFill>
                          <a:latin typeface="Arial" panose="020B0604020202020204" pitchFamily="34" charset="0"/>
                          <a:cs typeface="Arial" panose="020B0604020202020204" pitchFamily="34" charset="0"/>
                        </a:rPr>
                        <a:t>so </a:t>
                      </a:r>
                      <a:r>
                        <a:rPr sz="1200" spc="-25" dirty="0">
                          <a:solidFill>
                            <a:srgbClr val="FFFFFF"/>
                          </a:solidFill>
                          <a:latin typeface="Arial" panose="020B0604020202020204" pitchFamily="34" charset="0"/>
                          <a:cs typeface="Arial" panose="020B0604020202020204" pitchFamily="34" charset="0"/>
                        </a:rPr>
                        <a:t>who </a:t>
                      </a:r>
                      <a:r>
                        <a:rPr sz="1200" spc="-5" dirty="0">
                          <a:solidFill>
                            <a:srgbClr val="FFFFFF"/>
                          </a:solidFill>
                          <a:latin typeface="Arial" panose="020B0604020202020204" pitchFamily="34" charset="0"/>
                          <a:cs typeface="Arial" panose="020B0604020202020204" pitchFamily="34" charset="0"/>
                        </a:rPr>
                        <a:t>is </a:t>
                      </a:r>
                      <a:r>
                        <a:rPr sz="1200" spc="-20" dirty="0">
                          <a:solidFill>
                            <a:srgbClr val="FFFFFF"/>
                          </a:solidFill>
                          <a:latin typeface="Arial" panose="020B0604020202020204" pitchFamily="34" charset="0"/>
                          <a:cs typeface="Arial" panose="020B0604020202020204" pitchFamily="34" charset="0"/>
                        </a:rPr>
                        <a:t>willing to</a:t>
                      </a:r>
                      <a:r>
                        <a:rPr sz="1200" spc="10" dirty="0">
                          <a:solidFill>
                            <a:srgbClr val="FFFFFF"/>
                          </a:solidFill>
                          <a:latin typeface="Arial" panose="020B0604020202020204" pitchFamily="34" charset="0"/>
                          <a:cs typeface="Arial" panose="020B0604020202020204" pitchFamily="34" charset="0"/>
                        </a:rPr>
                        <a:t> </a:t>
                      </a:r>
                      <a:r>
                        <a:rPr sz="1200" dirty="0">
                          <a:solidFill>
                            <a:srgbClr val="FFFFFF"/>
                          </a:solidFill>
                          <a:latin typeface="Arial" panose="020B0604020202020204" pitchFamily="34" charset="0"/>
                          <a:cs typeface="Arial" panose="020B0604020202020204" pitchFamily="34" charset="0"/>
                        </a:rPr>
                        <a:t>accept </a:t>
                      </a:r>
                      <a:r>
                        <a:rPr sz="1200" spc="-40" dirty="0">
                          <a:solidFill>
                            <a:srgbClr val="FFFFFF"/>
                          </a:solidFill>
                          <a:latin typeface="Arial" panose="020B0604020202020204" pitchFamily="34" charset="0"/>
                          <a:cs typeface="Arial" panose="020B0604020202020204" pitchFamily="34" charset="0"/>
                        </a:rPr>
                        <a:t>it?</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He always played or threw it short to the CBs</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3"/>
                  </a:ext>
                </a:extLst>
              </a:tr>
              <a:tr h="466813">
                <a:tc>
                  <a:txBody>
                    <a:bodyPr/>
                    <a:lstStyle/>
                    <a:p>
                      <a:pPr marL="107950">
                        <a:lnSpc>
                          <a:spcPct val="100000"/>
                        </a:lnSpc>
                        <a:spcBef>
                          <a:spcPts val="640"/>
                        </a:spcBef>
                      </a:pPr>
                      <a:r>
                        <a:rPr sz="1200" spc="20" dirty="0">
                          <a:solidFill>
                            <a:srgbClr val="FFFFFF"/>
                          </a:solidFill>
                          <a:latin typeface="Arial" panose="020B0604020202020204" pitchFamily="34" charset="0"/>
                          <a:cs typeface="Arial" panose="020B0604020202020204" pitchFamily="34" charset="0"/>
                        </a:rPr>
                        <a:t>Do</a:t>
                      </a:r>
                      <a:r>
                        <a:rPr sz="1200" spc="70" dirty="0">
                          <a:solidFill>
                            <a:srgbClr val="FFFFFF"/>
                          </a:solidFill>
                          <a:latin typeface="Arial" panose="020B0604020202020204" pitchFamily="34" charset="0"/>
                          <a:cs typeface="Arial" panose="020B0604020202020204" pitchFamily="34" charset="0"/>
                        </a:rPr>
                        <a:t> </a:t>
                      </a:r>
                      <a:r>
                        <a:rPr sz="1200" spc="-15" dirty="0">
                          <a:solidFill>
                            <a:srgbClr val="FFFFFF"/>
                          </a:solidFill>
                          <a:latin typeface="Arial" panose="020B0604020202020204" pitchFamily="34" charset="0"/>
                          <a:cs typeface="Arial" panose="020B0604020202020204" pitchFamily="34" charset="0"/>
                        </a:rPr>
                        <a:t>they build </a:t>
                      </a:r>
                      <a:r>
                        <a:rPr sz="1200" spc="-10" dirty="0">
                          <a:solidFill>
                            <a:srgbClr val="FFFFFF"/>
                          </a:solidFill>
                          <a:latin typeface="Arial" panose="020B0604020202020204" pitchFamily="34" charset="0"/>
                          <a:cs typeface="Arial" panose="020B0604020202020204" pitchFamily="34" charset="0"/>
                        </a:rPr>
                        <a:t>up </a:t>
                      </a:r>
                      <a:r>
                        <a:rPr sz="1200" spc="-20" dirty="0">
                          <a:solidFill>
                            <a:srgbClr val="FFFFFF"/>
                          </a:solidFill>
                          <a:latin typeface="Arial" panose="020B0604020202020204" pitchFamily="34" charset="0"/>
                          <a:cs typeface="Arial" panose="020B0604020202020204" pitchFamily="34" charset="0"/>
                        </a:rPr>
                        <a:t>from </a:t>
                      </a:r>
                      <a:r>
                        <a:rPr sz="1200" spc="-15" dirty="0">
                          <a:solidFill>
                            <a:srgbClr val="FFFFFF"/>
                          </a:solidFill>
                          <a:latin typeface="Arial" panose="020B0604020202020204" pitchFamily="34" charset="0"/>
                          <a:cs typeface="Arial" panose="020B0604020202020204" pitchFamily="34" charset="0"/>
                        </a:rPr>
                        <a:t>the back, </a:t>
                      </a:r>
                      <a:r>
                        <a:rPr sz="1200" spc="-10" dirty="0">
                          <a:solidFill>
                            <a:srgbClr val="FFFFFF"/>
                          </a:solidFill>
                          <a:latin typeface="Arial" panose="020B0604020202020204" pitchFamily="34" charset="0"/>
                          <a:cs typeface="Arial" panose="020B0604020202020204" pitchFamily="34" charset="0"/>
                        </a:rPr>
                        <a:t>through </a:t>
                      </a:r>
                      <a:r>
                        <a:rPr sz="1200" spc="-20" dirty="0">
                          <a:solidFill>
                            <a:srgbClr val="FFFFFF"/>
                          </a:solidFill>
                          <a:latin typeface="Arial" panose="020B0604020202020204" pitchFamily="34" charset="0"/>
                          <a:cs typeface="Arial" panose="020B0604020202020204" pitchFamily="34" charset="0"/>
                        </a:rPr>
                        <a:t>midfield or </a:t>
                      </a:r>
                      <a:r>
                        <a:rPr sz="1200" spc="-15" dirty="0">
                          <a:solidFill>
                            <a:srgbClr val="FFFFFF"/>
                          </a:solidFill>
                          <a:latin typeface="Arial" panose="020B0604020202020204" pitchFamily="34" charset="0"/>
                          <a:cs typeface="Arial" panose="020B0604020202020204" pitchFamily="34" charset="0"/>
                        </a:rPr>
                        <a:t>direct </a:t>
                      </a:r>
                      <a:r>
                        <a:rPr sz="1200" spc="-20" dirty="0">
                          <a:solidFill>
                            <a:srgbClr val="FFFFFF"/>
                          </a:solidFill>
                          <a:latin typeface="Arial" panose="020B0604020202020204" pitchFamily="34" charset="0"/>
                          <a:cs typeface="Arial" panose="020B0604020202020204" pitchFamily="34" charset="0"/>
                        </a:rPr>
                        <a:t>to </a:t>
                      </a:r>
                      <a:r>
                        <a:rPr sz="1200" spc="-15" dirty="0">
                          <a:solidFill>
                            <a:srgbClr val="FFFFFF"/>
                          </a:solidFill>
                          <a:latin typeface="Arial" panose="020B0604020202020204" pitchFamily="34" charset="0"/>
                          <a:cs typeface="Arial" panose="020B0604020202020204" pitchFamily="34" charset="0"/>
                        </a:rPr>
                        <a:t>the </a:t>
                      </a:r>
                      <a:r>
                        <a:rPr sz="1200" spc="-20" dirty="0">
                          <a:solidFill>
                            <a:srgbClr val="FFFFFF"/>
                          </a:solidFill>
                          <a:latin typeface="Arial" panose="020B0604020202020204" pitchFamily="34" charset="0"/>
                          <a:cs typeface="Arial" panose="020B0604020202020204" pitchFamily="34" charset="0"/>
                        </a:rPr>
                        <a:t>final </a:t>
                      </a:r>
                      <a:r>
                        <a:rPr sz="1200" spc="-35" dirty="0">
                          <a:solidFill>
                            <a:srgbClr val="FFFFFF"/>
                          </a:solidFill>
                          <a:latin typeface="Arial" panose="020B0604020202020204" pitchFamily="34" charset="0"/>
                          <a:cs typeface="Arial" panose="020B0604020202020204" pitchFamily="34" charset="0"/>
                        </a:rPr>
                        <a:t>3rd</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In the 1</a:t>
                      </a:r>
                      <a:r>
                        <a:rPr lang="en-US" sz="1200" baseline="30000" dirty="0">
                          <a:latin typeface="Times New Roman"/>
                          <a:cs typeface="Times New Roman"/>
                        </a:rPr>
                        <a:t>st</a:t>
                      </a:r>
                      <a:r>
                        <a:rPr lang="en-US" sz="1200" dirty="0">
                          <a:latin typeface="Times New Roman"/>
                          <a:cs typeface="Times New Roman"/>
                        </a:rPr>
                        <a:t> half they played from the back, while in the 2</a:t>
                      </a:r>
                      <a:r>
                        <a:rPr lang="en-US" sz="1200" baseline="30000" dirty="0">
                          <a:latin typeface="Times New Roman"/>
                          <a:cs typeface="Times New Roman"/>
                        </a:rPr>
                        <a:t>nd</a:t>
                      </a:r>
                      <a:r>
                        <a:rPr lang="en-US" sz="1200" dirty="0">
                          <a:latin typeface="Times New Roman"/>
                          <a:cs typeface="Times New Roman"/>
                        </a:rPr>
                        <a:t> half the went directly with long balls.</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4"/>
                  </a:ext>
                </a:extLst>
              </a:tr>
              <a:tr h="466813">
                <a:tc>
                  <a:txBody>
                    <a:bodyPr/>
                    <a:lstStyle/>
                    <a:p>
                      <a:pPr marL="107950">
                        <a:lnSpc>
                          <a:spcPct val="100000"/>
                        </a:lnSpc>
                        <a:spcBef>
                          <a:spcPts val="640"/>
                        </a:spcBef>
                      </a:pPr>
                      <a:r>
                        <a:rPr sz="1200" spc="-15" dirty="0">
                          <a:solidFill>
                            <a:srgbClr val="FFFFFF"/>
                          </a:solidFill>
                          <a:latin typeface="Arial" panose="020B0604020202020204" pitchFamily="34" charset="0"/>
                          <a:cs typeface="Arial" panose="020B0604020202020204" pitchFamily="34" charset="0"/>
                        </a:rPr>
                        <a:t>How </a:t>
                      </a:r>
                      <a:r>
                        <a:rPr sz="1200" spc="-30" dirty="0">
                          <a:solidFill>
                            <a:srgbClr val="FFFFFF"/>
                          </a:solidFill>
                          <a:latin typeface="Arial" panose="020B0604020202020204" pitchFamily="34" charset="0"/>
                          <a:cs typeface="Arial" panose="020B0604020202020204" pitchFamily="34" charset="0"/>
                        </a:rPr>
                        <a:t>well </a:t>
                      </a:r>
                      <a:r>
                        <a:rPr sz="1200" spc="-5" dirty="0">
                          <a:solidFill>
                            <a:srgbClr val="FFFFFF"/>
                          </a:solidFill>
                          <a:latin typeface="Arial" panose="020B0604020202020204" pitchFamily="34" charset="0"/>
                          <a:cs typeface="Arial" panose="020B0604020202020204" pitchFamily="34" charset="0"/>
                        </a:rPr>
                        <a:t>and </a:t>
                      </a:r>
                      <a:r>
                        <a:rPr sz="1200" spc="-15" dirty="0">
                          <a:solidFill>
                            <a:srgbClr val="FFFFFF"/>
                          </a:solidFill>
                          <a:latin typeface="Arial" panose="020B0604020202020204" pitchFamily="34" charset="0"/>
                          <a:cs typeface="Arial" panose="020B0604020202020204" pitchFamily="34" charset="0"/>
                        </a:rPr>
                        <a:t>early </a:t>
                      </a:r>
                      <a:r>
                        <a:rPr sz="1200" spc="-5" dirty="0">
                          <a:solidFill>
                            <a:srgbClr val="FFFFFF"/>
                          </a:solidFill>
                          <a:latin typeface="Arial" panose="020B0604020202020204" pitchFamily="34" charset="0"/>
                          <a:cs typeface="Arial" panose="020B0604020202020204" pitchFamily="34" charset="0"/>
                        </a:rPr>
                        <a:t>do </a:t>
                      </a:r>
                      <a:r>
                        <a:rPr sz="1200" spc="-15" dirty="0">
                          <a:solidFill>
                            <a:srgbClr val="FFFFFF"/>
                          </a:solidFill>
                          <a:latin typeface="Arial" panose="020B0604020202020204" pitchFamily="34" charset="0"/>
                          <a:cs typeface="Arial" panose="020B0604020202020204" pitchFamily="34" charset="0"/>
                        </a:rPr>
                        <a:t>they </a:t>
                      </a:r>
                      <a:r>
                        <a:rPr sz="1200" spc="-10" dirty="0">
                          <a:solidFill>
                            <a:srgbClr val="FFFFFF"/>
                          </a:solidFill>
                          <a:latin typeface="Arial" panose="020B0604020202020204" pitchFamily="34" charset="0"/>
                          <a:cs typeface="Arial" panose="020B0604020202020204" pitchFamily="34" charset="0"/>
                        </a:rPr>
                        <a:t>pressure </a:t>
                      </a:r>
                      <a:r>
                        <a:rPr sz="1200" spc="-15" dirty="0">
                          <a:solidFill>
                            <a:srgbClr val="FFFFFF"/>
                          </a:solidFill>
                          <a:latin typeface="Arial" panose="020B0604020202020204" pitchFamily="34" charset="0"/>
                          <a:cs typeface="Arial" panose="020B0604020202020204" pitchFamily="34" charset="0"/>
                        </a:rPr>
                        <a:t>the</a:t>
                      </a:r>
                      <a:r>
                        <a:rPr sz="1200" spc="130" dirty="0">
                          <a:solidFill>
                            <a:srgbClr val="FFFFFF"/>
                          </a:solidFill>
                          <a:latin typeface="Arial" panose="020B0604020202020204" pitchFamily="34" charset="0"/>
                          <a:cs typeface="Arial" panose="020B0604020202020204" pitchFamily="34" charset="0"/>
                        </a:rPr>
                        <a:t> </a:t>
                      </a:r>
                      <a:r>
                        <a:rPr sz="1200" spc="-10" dirty="0">
                          <a:solidFill>
                            <a:srgbClr val="FFFFFF"/>
                          </a:solidFill>
                          <a:latin typeface="Arial" panose="020B0604020202020204" pitchFamily="34" charset="0"/>
                          <a:cs typeface="Arial" panose="020B0604020202020204" pitchFamily="34" charset="0"/>
                        </a:rPr>
                        <a:t>ball</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They pressed early, right from the goal kicks restarts.</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5"/>
                  </a:ext>
                </a:extLst>
              </a:tr>
              <a:tr h="466813">
                <a:tc>
                  <a:txBody>
                    <a:bodyPr/>
                    <a:lstStyle/>
                    <a:p>
                      <a:pPr marL="107950">
                        <a:lnSpc>
                          <a:spcPct val="100000"/>
                        </a:lnSpc>
                        <a:spcBef>
                          <a:spcPts val="640"/>
                        </a:spcBef>
                      </a:pPr>
                      <a:r>
                        <a:rPr sz="1200" spc="20" dirty="0">
                          <a:solidFill>
                            <a:srgbClr val="FFFFFF"/>
                          </a:solidFill>
                          <a:latin typeface="Arial" panose="020B0604020202020204" pitchFamily="34" charset="0"/>
                          <a:cs typeface="Arial" panose="020B0604020202020204" pitchFamily="34" charset="0"/>
                        </a:rPr>
                        <a:t>Do </a:t>
                      </a:r>
                      <a:r>
                        <a:rPr sz="1200" spc="-15" dirty="0">
                          <a:solidFill>
                            <a:srgbClr val="FFFFFF"/>
                          </a:solidFill>
                          <a:latin typeface="Arial" panose="020B0604020202020204" pitchFamily="34" charset="0"/>
                          <a:cs typeface="Arial" panose="020B0604020202020204" pitchFamily="34" charset="0"/>
                        </a:rPr>
                        <a:t>they </a:t>
                      </a:r>
                      <a:r>
                        <a:rPr sz="1200" spc="-5" dirty="0">
                          <a:solidFill>
                            <a:srgbClr val="FFFFFF"/>
                          </a:solidFill>
                          <a:latin typeface="Arial" panose="020B0604020202020204" pitchFamily="34" charset="0"/>
                          <a:cs typeface="Arial" panose="020B0604020202020204" pitchFamily="34" charset="0"/>
                        </a:rPr>
                        <a:t>have </a:t>
                      </a:r>
                      <a:r>
                        <a:rPr sz="1200" spc="-10" dirty="0">
                          <a:solidFill>
                            <a:srgbClr val="FFFFFF"/>
                          </a:solidFill>
                          <a:latin typeface="Arial" panose="020B0604020202020204" pitchFamily="34" charset="0"/>
                          <a:cs typeface="Arial" panose="020B0604020202020204" pitchFamily="34" charset="0"/>
                        </a:rPr>
                        <a:t>any quick</a:t>
                      </a:r>
                      <a:r>
                        <a:rPr sz="1200" spc="30" dirty="0">
                          <a:solidFill>
                            <a:srgbClr val="FFFFFF"/>
                          </a:solidFill>
                          <a:latin typeface="Arial" panose="020B0604020202020204" pitchFamily="34" charset="0"/>
                          <a:cs typeface="Arial" panose="020B0604020202020204" pitchFamily="34" charset="0"/>
                        </a:rPr>
                        <a:t> </a:t>
                      </a:r>
                      <a:r>
                        <a:rPr sz="1200" spc="-10" dirty="0">
                          <a:solidFill>
                            <a:srgbClr val="FFFFFF"/>
                          </a:solidFill>
                          <a:latin typeface="Arial" panose="020B0604020202020204" pitchFamily="34" charset="0"/>
                          <a:cs typeface="Arial" panose="020B0604020202020204" pitchFamily="34" charset="0"/>
                        </a:rPr>
                        <a:t>players</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Yes, #27 , #9</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6"/>
                  </a:ext>
                </a:extLst>
              </a:tr>
              <a:tr h="466813">
                <a:tc>
                  <a:txBody>
                    <a:bodyPr/>
                    <a:lstStyle/>
                    <a:p>
                      <a:pPr marL="107950">
                        <a:lnSpc>
                          <a:spcPct val="100000"/>
                        </a:lnSpc>
                        <a:spcBef>
                          <a:spcPts val="640"/>
                        </a:spcBef>
                      </a:pPr>
                      <a:r>
                        <a:rPr sz="1200" spc="20" dirty="0">
                          <a:solidFill>
                            <a:srgbClr val="FFFFFF"/>
                          </a:solidFill>
                          <a:latin typeface="Arial" panose="020B0604020202020204" pitchFamily="34" charset="0"/>
                          <a:cs typeface="Arial" panose="020B0604020202020204" pitchFamily="34" charset="0"/>
                        </a:rPr>
                        <a:t>Do </a:t>
                      </a:r>
                      <a:r>
                        <a:rPr sz="1200" spc="-15" dirty="0">
                          <a:solidFill>
                            <a:srgbClr val="FFFFFF"/>
                          </a:solidFill>
                          <a:latin typeface="Arial" panose="020B0604020202020204" pitchFamily="34" charset="0"/>
                          <a:cs typeface="Arial" panose="020B0604020202020204" pitchFamily="34" charset="0"/>
                        </a:rPr>
                        <a:t>they </a:t>
                      </a:r>
                      <a:r>
                        <a:rPr sz="1200" spc="-5" dirty="0">
                          <a:solidFill>
                            <a:srgbClr val="FFFFFF"/>
                          </a:solidFill>
                          <a:latin typeface="Arial" panose="020B0604020202020204" pitchFamily="34" charset="0"/>
                          <a:cs typeface="Arial" panose="020B0604020202020204" pitchFamily="34" charset="0"/>
                        </a:rPr>
                        <a:t>have </a:t>
                      </a:r>
                      <a:r>
                        <a:rPr sz="1200" spc="-10" dirty="0">
                          <a:solidFill>
                            <a:srgbClr val="FFFFFF"/>
                          </a:solidFill>
                          <a:latin typeface="Arial" panose="020B0604020202020204" pitchFamily="34" charset="0"/>
                          <a:cs typeface="Arial" panose="020B0604020202020204" pitchFamily="34" charset="0"/>
                        </a:rPr>
                        <a:t>any </a:t>
                      </a:r>
                      <a:r>
                        <a:rPr sz="1200" dirty="0">
                          <a:solidFill>
                            <a:srgbClr val="FFFFFF"/>
                          </a:solidFill>
                          <a:latin typeface="Arial" panose="020B0604020202020204" pitchFamily="34" charset="0"/>
                          <a:cs typeface="Arial" panose="020B0604020202020204" pitchFamily="34" charset="0"/>
                        </a:rPr>
                        <a:t>aggressive</a:t>
                      </a:r>
                      <a:r>
                        <a:rPr sz="1200" spc="30" dirty="0">
                          <a:solidFill>
                            <a:srgbClr val="FFFFFF"/>
                          </a:solidFill>
                          <a:latin typeface="Arial" panose="020B0604020202020204" pitchFamily="34" charset="0"/>
                          <a:cs typeface="Arial" panose="020B0604020202020204" pitchFamily="34" charset="0"/>
                        </a:rPr>
                        <a:t> </a:t>
                      </a:r>
                      <a:r>
                        <a:rPr sz="1200" spc="-10" dirty="0">
                          <a:solidFill>
                            <a:srgbClr val="FFFFFF"/>
                          </a:solidFill>
                          <a:latin typeface="Arial" panose="020B0604020202020204" pitchFamily="34" charset="0"/>
                          <a:cs typeface="Arial" panose="020B0604020202020204" pitchFamily="34" charset="0"/>
                        </a:rPr>
                        <a:t>players</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#2 aggressive</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7"/>
                  </a:ext>
                </a:extLst>
              </a:tr>
              <a:tr h="466813">
                <a:tc>
                  <a:txBody>
                    <a:bodyPr/>
                    <a:lstStyle/>
                    <a:p>
                      <a:pPr marL="107950">
                        <a:lnSpc>
                          <a:spcPct val="100000"/>
                        </a:lnSpc>
                        <a:spcBef>
                          <a:spcPts val="640"/>
                        </a:spcBef>
                      </a:pPr>
                      <a:r>
                        <a:rPr sz="1200" spc="10" dirty="0">
                          <a:solidFill>
                            <a:srgbClr val="FFFFFF"/>
                          </a:solidFill>
                          <a:latin typeface="Arial" panose="020B0604020202020204" pitchFamily="34" charset="0"/>
                          <a:cs typeface="Arial" panose="020B0604020202020204" pitchFamily="34" charset="0"/>
                        </a:rPr>
                        <a:t>Is </a:t>
                      </a:r>
                      <a:r>
                        <a:rPr sz="1200" spc="-20" dirty="0">
                          <a:solidFill>
                            <a:srgbClr val="FFFFFF"/>
                          </a:solidFill>
                          <a:latin typeface="Arial" panose="020B0604020202020204" pitchFamily="34" charset="0"/>
                          <a:cs typeface="Arial" panose="020B0604020202020204" pitchFamily="34" charset="0"/>
                        </a:rPr>
                        <a:t>there </a:t>
                      </a:r>
                      <a:r>
                        <a:rPr sz="1200" spc="-10" dirty="0">
                          <a:solidFill>
                            <a:srgbClr val="FFFFFF"/>
                          </a:solidFill>
                          <a:latin typeface="Arial" panose="020B0604020202020204" pitchFamily="34" charset="0"/>
                          <a:cs typeface="Arial" panose="020B0604020202020204" pitchFamily="34" charset="0"/>
                        </a:rPr>
                        <a:t>anyone </a:t>
                      </a:r>
                      <a:r>
                        <a:rPr sz="1200" spc="-15" dirty="0">
                          <a:solidFill>
                            <a:srgbClr val="FFFFFF"/>
                          </a:solidFill>
                          <a:latin typeface="Arial" panose="020B0604020202020204" pitchFamily="34" charset="0"/>
                          <a:cs typeface="Arial" panose="020B0604020202020204" pitchFamily="34" charset="0"/>
                        </a:rPr>
                        <a:t>frightened of </a:t>
                      </a:r>
                      <a:r>
                        <a:rPr sz="1200" dirty="0">
                          <a:solidFill>
                            <a:srgbClr val="FFFFFF"/>
                          </a:solidFill>
                          <a:latin typeface="Arial" panose="020B0604020202020204" pitchFamily="34" charset="0"/>
                          <a:cs typeface="Arial" panose="020B0604020202020204" pitchFamily="34" charset="0"/>
                        </a:rPr>
                        <a:t>a</a:t>
                      </a:r>
                      <a:r>
                        <a:rPr sz="1200" spc="80" dirty="0">
                          <a:solidFill>
                            <a:srgbClr val="FFFFFF"/>
                          </a:solidFill>
                          <a:latin typeface="Arial" panose="020B0604020202020204" pitchFamily="34" charset="0"/>
                          <a:cs typeface="Arial" panose="020B0604020202020204" pitchFamily="34" charset="0"/>
                        </a:rPr>
                        <a:t> </a:t>
                      </a:r>
                      <a:r>
                        <a:rPr sz="1200" dirty="0">
                          <a:solidFill>
                            <a:srgbClr val="FFFFFF"/>
                          </a:solidFill>
                          <a:latin typeface="Arial" panose="020B0604020202020204" pitchFamily="34" charset="0"/>
                          <a:cs typeface="Arial" panose="020B0604020202020204" pitchFamily="34" charset="0"/>
                        </a:rPr>
                        <a:t>challenge</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None noticed in this game.</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8"/>
                  </a:ext>
                </a:extLst>
              </a:tr>
              <a:tr h="466817">
                <a:tc>
                  <a:txBody>
                    <a:bodyPr/>
                    <a:lstStyle/>
                    <a:p>
                      <a:pPr marL="107950">
                        <a:lnSpc>
                          <a:spcPct val="100000"/>
                        </a:lnSpc>
                        <a:spcBef>
                          <a:spcPts val="640"/>
                        </a:spcBef>
                      </a:pPr>
                      <a:r>
                        <a:rPr sz="1200" spc="-30" dirty="0">
                          <a:solidFill>
                            <a:srgbClr val="FFFFFF"/>
                          </a:solidFill>
                          <a:latin typeface="Arial" panose="020B0604020202020204" pitchFamily="34" charset="0"/>
                          <a:cs typeface="Arial" panose="020B0604020202020204" pitchFamily="34" charset="0"/>
                        </a:rPr>
                        <a:t>Were </a:t>
                      </a:r>
                      <a:r>
                        <a:rPr sz="1200" spc="-20" dirty="0">
                          <a:solidFill>
                            <a:srgbClr val="FFFFFF"/>
                          </a:solidFill>
                          <a:latin typeface="Arial" panose="020B0604020202020204" pitchFamily="34" charset="0"/>
                          <a:cs typeface="Arial" panose="020B0604020202020204" pitchFamily="34" charset="0"/>
                        </a:rPr>
                        <a:t>there </a:t>
                      </a:r>
                      <a:r>
                        <a:rPr sz="1200" spc="-10" dirty="0">
                          <a:solidFill>
                            <a:srgbClr val="FFFFFF"/>
                          </a:solidFill>
                          <a:latin typeface="Arial" panose="020B0604020202020204" pitchFamily="34" charset="0"/>
                          <a:cs typeface="Arial" panose="020B0604020202020204" pitchFamily="34" charset="0"/>
                        </a:rPr>
                        <a:t>any penalties </a:t>
                      </a:r>
                      <a:r>
                        <a:rPr sz="1200" spc="-5" dirty="0">
                          <a:solidFill>
                            <a:srgbClr val="FFFFFF"/>
                          </a:solidFill>
                          <a:latin typeface="Arial" panose="020B0604020202020204" pitchFamily="34" charset="0"/>
                          <a:cs typeface="Arial" panose="020B0604020202020204" pitchFamily="34" charset="0"/>
                        </a:rPr>
                        <a:t>and </a:t>
                      </a:r>
                      <a:r>
                        <a:rPr sz="1200" spc="-35" dirty="0">
                          <a:solidFill>
                            <a:srgbClr val="FFFFFF"/>
                          </a:solidFill>
                          <a:latin typeface="Arial" panose="020B0604020202020204" pitchFamily="34" charset="0"/>
                          <a:cs typeface="Arial" panose="020B0604020202020204" pitchFamily="34" charset="0"/>
                        </a:rPr>
                        <a:t>if </a:t>
                      </a:r>
                      <a:r>
                        <a:rPr sz="1200" spc="10" dirty="0">
                          <a:solidFill>
                            <a:srgbClr val="FFFFFF"/>
                          </a:solidFill>
                          <a:latin typeface="Arial" panose="020B0604020202020204" pitchFamily="34" charset="0"/>
                          <a:cs typeface="Arial" panose="020B0604020202020204" pitchFamily="34" charset="0"/>
                        </a:rPr>
                        <a:t>so</a:t>
                      </a:r>
                      <a:r>
                        <a:rPr sz="1200" spc="95" dirty="0">
                          <a:solidFill>
                            <a:srgbClr val="FFFFFF"/>
                          </a:solidFill>
                          <a:latin typeface="Arial" panose="020B0604020202020204" pitchFamily="34" charset="0"/>
                          <a:cs typeface="Arial" panose="020B0604020202020204" pitchFamily="34" charset="0"/>
                        </a:rPr>
                        <a:t> </a:t>
                      </a:r>
                      <a:r>
                        <a:rPr sz="1200" spc="-25" dirty="0">
                          <a:solidFill>
                            <a:srgbClr val="FFFFFF"/>
                          </a:solidFill>
                          <a:latin typeface="Arial" panose="020B0604020202020204" pitchFamily="34" charset="0"/>
                          <a:cs typeface="Arial" panose="020B0604020202020204" pitchFamily="34" charset="0"/>
                        </a:rPr>
                        <a:t>who </a:t>
                      </a:r>
                      <a:r>
                        <a:rPr sz="1200" spc="-10" dirty="0">
                          <a:solidFill>
                            <a:srgbClr val="FFFFFF"/>
                          </a:solidFill>
                          <a:latin typeface="Arial" panose="020B0604020202020204" pitchFamily="34" charset="0"/>
                          <a:cs typeface="Arial" panose="020B0604020202020204" pitchFamily="34" charset="0"/>
                        </a:rPr>
                        <a:t>took </a:t>
                      </a:r>
                      <a:r>
                        <a:rPr sz="1200" spc="-15" dirty="0">
                          <a:solidFill>
                            <a:srgbClr val="FFFFFF"/>
                          </a:solidFill>
                          <a:latin typeface="Arial" panose="020B0604020202020204" pitchFamily="34" charset="0"/>
                          <a:cs typeface="Arial" panose="020B0604020202020204" pitchFamily="34" charset="0"/>
                        </a:rPr>
                        <a:t>them </a:t>
                      </a:r>
                      <a:r>
                        <a:rPr sz="1200" spc="-5" dirty="0">
                          <a:solidFill>
                            <a:srgbClr val="FFFFFF"/>
                          </a:solidFill>
                          <a:latin typeface="Arial" panose="020B0604020202020204" pitchFamily="34" charset="0"/>
                          <a:cs typeface="Arial" panose="020B0604020202020204" pitchFamily="34" charset="0"/>
                        </a:rPr>
                        <a:t>and </a:t>
                      </a:r>
                      <a:r>
                        <a:rPr sz="1200" spc="-25" dirty="0">
                          <a:solidFill>
                            <a:srgbClr val="FFFFFF"/>
                          </a:solidFill>
                          <a:latin typeface="Arial" panose="020B0604020202020204" pitchFamily="34" charset="0"/>
                          <a:cs typeface="Arial" panose="020B0604020202020204" pitchFamily="34" charset="0"/>
                        </a:rPr>
                        <a:t>where </a:t>
                      </a:r>
                      <a:r>
                        <a:rPr sz="1200" spc="-20" dirty="0">
                          <a:solidFill>
                            <a:srgbClr val="FFFFFF"/>
                          </a:solidFill>
                          <a:latin typeface="Arial" panose="020B0604020202020204" pitchFamily="34" charset="0"/>
                          <a:cs typeface="Arial" panose="020B0604020202020204" pitchFamily="34" charset="0"/>
                        </a:rPr>
                        <a:t>did </a:t>
                      </a:r>
                      <a:r>
                        <a:rPr sz="1200" spc="-5" dirty="0">
                          <a:solidFill>
                            <a:srgbClr val="FFFFFF"/>
                          </a:solidFill>
                          <a:latin typeface="Arial" panose="020B0604020202020204" pitchFamily="34" charset="0"/>
                          <a:cs typeface="Arial" panose="020B0604020202020204" pitchFamily="34" charset="0"/>
                        </a:rPr>
                        <a:t>he place </a:t>
                      </a:r>
                      <a:r>
                        <a:rPr sz="1200" spc="-35" dirty="0">
                          <a:solidFill>
                            <a:srgbClr val="FFFFFF"/>
                          </a:solidFill>
                          <a:latin typeface="Arial" panose="020B0604020202020204" pitchFamily="34" charset="0"/>
                          <a:cs typeface="Arial" panose="020B0604020202020204" pitchFamily="34" charset="0"/>
                        </a:rPr>
                        <a:t>it</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Yes, there was a penalty, lots of fuss over who to play it. #5 eventually played it, after Managers intervention. He played it to his bottom left, after pausing midair before playing the ball with his kicking foot,</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9"/>
                  </a:ext>
                </a:extLst>
              </a:tr>
              <a:tr h="466813">
                <a:tc>
                  <a:txBody>
                    <a:bodyPr/>
                    <a:lstStyle/>
                    <a:p>
                      <a:pPr marL="107950">
                        <a:lnSpc>
                          <a:spcPct val="100000"/>
                        </a:lnSpc>
                        <a:spcBef>
                          <a:spcPts val="640"/>
                        </a:spcBef>
                      </a:pPr>
                      <a:r>
                        <a:rPr sz="1200" spc="10" dirty="0">
                          <a:solidFill>
                            <a:srgbClr val="FFFFFF"/>
                          </a:solidFill>
                          <a:latin typeface="Arial" panose="020B0604020202020204" pitchFamily="34" charset="0"/>
                          <a:cs typeface="Arial" panose="020B0604020202020204" pitchFamily="34" charset="0"/>
                        </a:rPr>
                        <a:t>Is </a:t>
                      </a:r>
                      <a:r>
                        <a:rPr sz="1200" spc="-20" dirty="0">
                          <a:solidFill>
                            <a:srgbClr val="FFFFFF"/>
                          </a:solidFill>
                          <a:latin typeface="Arial" panose="020B0604020202020204" pitchFamily="34" charset="0"/>
                          <a:cs typeface="Arial" panose="020B0604020202020204" pitchFamily="34" charset="0"/>
                        </a:rPr>
                        <a:t>there </a:t>
                      </a:r>
                      <a:r>
                        <a:rPr sz="1200" spc="-10" dirty="0">
                          <a:solidFill>
                            <a:srgbClr val="FFFFFF"/>
                          </a:solidFill>
                          <a:latin typeface="Arial" panose="020B0604020202020204" pitchFamily="34" charset="0"/>
                          <a:cs typeface="Arial" panose="020B0604020202020204" pitchFamily="34" charset="0"/>
                        </a:rPr>
                        <a:t>anybody </a:t>
                      </a:r>
                      <a:r>
                        <a:rPr sz="1200" spc="-25" dirty="0">
                          <a:solidFill>
                            <a:srgbClr val="FFFFFF"/>
                          </a:solidFill>
                          <a:latin typeface="Arial" panose="020B0604020202020204" pitchFamily="34" charset="0"/>
                          <a:cs typeface="Arial" panose="020B0604020202020204" pitchFamily="34" charset="0"/>
                        </a:rPr>
                        <a:t>who </a:t>
                      </a:r>
                      <a:r>
                        <a:rPr sz="1200" spc="-20" dirty="0">
                          <a:solidFill>
                            <a:srgbClr val="FFFFFF"/>
                          </a:solidFill>
                          <a:latin typeface="Arial" panose="020B0604020202020204" pitchFamily="34" charset="0"/>
                          <a:cs typeface="Arial" panose="020B0604020202020204" pitchFamily="34" charset="0"/>
                        </a:rPr>
                        <a:t>did </a:t>
                      </a:r>
                      <a:r>
                        <a:rPr sz="1200" spc="-15" dirty="0">
                          <a:solidFill>
                            <a:srgbClr val="FFFFFF"/>
                          </a:solidFill>
                          <a:latin typeface="Arial" panose="020B0604020202020204" pitchFamily="34" charset="0"/>
                          <a:cs typeface="Arial" panose="020B0604020202020204" pitchFamily="34" charset="0"/>
                        </a:rPr>
                        <a:t>not </a:t>
                      </a:r>
                      <a:r>
                        <a:rPr sz="1200" spc="-10" dirty="0">
                          <a:solidFill>
                            <a:srgbClr val="FFFFFF"/>
                          </a:solidFill>
                          <a:latin typeface="Arial" panose="020B0604020202020204" pitchFamily="34" charset="0"/>
                          <a:cs typeface="Arial" panose="020B0604020202020204" pitchFamily="34" charset="0"/>
                        </a:rPr>
                        <a:t>play </a:t>
                      </a:r>
                      <a:r>
                        <a:rPr sz="1200" spc="-15" dirty="0">
                          <a:solidFill>
                            <a:srgbClr val="FFFFFF"/>
                          </a:solidFill>
                          <a:latin typeface="Arial" panose="020B0604020202020204" pitchFamily="34" charset="0"/>
                          <a:cs typeface="Arial" panose="020B0604020202020204" pitchFamily="34" charset="0"/>
                        </a:rPr>
                        <a:t>today </a:t>
                      </a:r>
                      <a:r>
                        <a:rPr sz="1200" spc="-20" dirty="0">
                          <a:solidFill>
                            <a:srgbClr val="FFFFFF"/>
                          </a:solidFill>
                          <a:latin typeface="Arial" panose="020B0604020202020204" pitchFamily="34" charset="0"/>
                          <a:cs typeface="Arial" panose="020B0604020202020204" pitchFamily="34" charset="0"/>
                        </a:rPr>
                        <a:t>that </a:t>
                      </a:r>
                      <a:r>
                        <a:rPr sz="1200" spc="-5" dirty="0">
                          <a:solidFill>
                            <a:srgbClr val="FFFFFF"/>
                          </a:solidFill>
                          <a:latin typeface="Arial" panose="020B0604020202020204" pitchFamily="34" charset="0"/>
                          <a:cs typeface="Arial" panose="020B0604020202020204" pitchFamily="34" charset="0"/>
                        </a:rPr>
                        <a:t>should</a:t>
                      </a:r>
                      <a:r>
                        <a:rPr sz="1200" spc="180" dirty="0">
                          <a:solidFill>
                            <a:srgbClr val="FFFFFF"/>
                          </a:solidFill>
                          <a:latin typeface="Arial" panose="020B0604020202020204" pitchFamily="34" charset="0"/>
                          <a:cs typeface="Arial" panose="020B0604020202020204" pitchFamily="34" charset="0"/>
                        </a:rPr>
                        <a:t> </a:t>
                      </a:r>
                      <a:r>
                        <a:rPr sz="1200" spc="-15" dirty="0">
                          <a:solidFill>
                            <a:srgbClr val="FFFFFF"/>
                          </a:solidFill>
                          <a:latin typeface="Arial" panose="020B0604020202020204" pitchFamily="34" charset="0"/>
                          <a:cs typeface="Arial" panose="020B0604020202020204" pitchFamily="34" charset="0"/>
                        </a:rPr>
                        <a:t>have?</a:t>
                      </a:r>
                      <a:endParaRPr sz="1200" dirty="0">
                        <a:latin typeface="Arial" panose="020B0604020202020204" pitchFamily="34" charset="0"/>
                        <a:cs typeface="Arial" panose="020B0604020202020204" pitchFamily="34" charset="0"/>
                      </a:endParaRPr>
                    </a:p>
                  </a:txBody>
                  <a:tcPr marL="0" marR="0" marT="81280" marB="0" anchor="ctr">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900" dirty="0">
                          <a:latin typeface="Times New Roman"/>
                          <a:cs typeface="Times New Roman"/>
                        </a:rPr>
                        <a:t> </a:t>
                      </a:r>
                      <a:r>
                        <a:rPr lang="en-US" sz="1200" dirty="0">
                          <a:latin typeface="Times New Roman"/>
                          <a:cs typeface="Times New Roman"/>
                        </a:rPr>
                        <a:t>Emre Can out injured.</a:t>
                      </a:r>
                      <a:endParaRPr sz="9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10"/>
                  </a:ext>
                </a:extLst>
              </a:tr>
            </a:tbl>
          </a:graphicData>
        </a:graphic>
      </p:graphicFrame>
      <p:pic>
        <p:nvPicPr>
          <p:cNvPr id="22" name="Image" descr="Image">
            <a:extLst>
              <a:ext uri="{FF2B5EF4-FFF2-40B4-BE49-F238E27FC236}">
                <a16:creationId xmlns:a16="http://schemas.microsoft.com/office/drawing/2014/main" id="{887C8377-B199-47DB-B887-AF018B3E5BB6}"/>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5363768" y="2076324"/>
            <a:ext cx="4871085" cy="3762498"/>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pPr marL="285750" indent="-285750">
              <a:buFont typeface="Arial" panose="020B0604020202020204" pitchFamily="34" charset="0"/>
              <a:buChar char="•"/>
            </a:pPr>
            <a:r>
              <a:rPr lang="en-US" dirty="0"/>
              <a:t> </a:t>
            </a:r>
            <a:r>
              <a:rPr lang="en-US" sz="1400" dirty="0"/>
              <a:t>Corner Kick set-play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 #24 is the set piece taker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 #14 makes a run to the front post for a header</a:t>
            </a:r>
          </a:p>
          <a:p>
            <a:endParaRPr lang="en-US" sz="1400" dirty="0"/>
          </a:p>
          <a:p>
            <a:pPr marL="285750" indent="-285750">
              <a:buFont typeface="Arial" panose="020B0604020202020204" pitchFamily="34" charset="0"/>
              <a:buChar char="•"/>
            </a:pPr>
            <a:r>
              <a:rPr lang="en-US" sz="1400" dirty="0"/>
              <a:t> #9, #8, #3 all contest for the header in the middle of the box.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 #5 runs towards the back post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 #2 takes a defensive position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#27 and #26 waiting at the edge of the box to attack/defend the ball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corner routine gets cleared away. </a:t>
            </a:r>
            <a:endParaRPr sz="1400" dirty="0"/>
          </a:p>
        </p:txBody>
      </p:sp>
      <p:sp>
        <p:nvSpPr>
          <p:cNvPr id="21" name="object 21"/>
          <p:cNvSpPr txBox="1">
            <a:spLocks noGrp="1"/>
          </p:cNvSpPr>
          <p:nvPr>
            <p:ph type="title"/>
          </p:nvPr>
        </p:nvSpPr>
        <p:spPr>
          <a:xfrm>
            <a:off x="488996" y="1033297"/>
            <a:ext cx="9715408" cy="382156"/>
          </a:xfrm>
          <a:prstGeom prst="rect">
            <a:avLst/>
          </a:prstGeom>
        </p:spPr>
        <p:txBody>
          <a:bodyPr vert="horz" wrap="square" lIns="0" tIns="12700" rIns="0" bIns="0" rtlCol="0">
            <a:spAutoFit/>
          </a:bodyPr>
          <a:lstStyle/>
          <a:p>
            <a:pPr marL="12700" algn="ctr">
              <a:lnSpc>
                <a:spcPct val="100000"/>
              </a:lnSpc>
              <a:spcBef>
                <a:spcPts val="100"/>
              </a:spcBef>
              <a:tabLst>
                <a:tab pos="767080" algn="l"/>
                <a:tab pos="3424554" algn="l"/>
              </a:tabLst>
            </a:pPr>
            <a:r>
              <a:rPr lang="en-GB" sz="2400" spc="135" dirty="0"/>
              <a:t>ATTACKING SET</a:t>
            </a:r>
            <a:r>
              <a:rPr lang="en-GB" sz="2400" spc="-30" dirty="0"/>
              <a:t>-</a:t>
            </a:r>
            <a:r>
              <a:rPr lang="en-GB" sz="2400" spc="125" dirty="0"/>
              <a:t>PLAY </a:t>
            </a:r>
            <a:r>
              <a:rPr lang="en-GB" sz="2400" spc="95" dirty="0"/>
              <a:t>ANALYSIS DIAGRAM</a:t>
            </a:r>
            <a:endParaRPr lang="en-GB" spc="-310" dirty="0"/>
          </a:p>
        </p:txBody>
      </p:sp>
      <p:sp>
        <p:nvSpPr>
          <p:cNvPr id="22" name="object 22"/>
          <p:cNvSpPr txBox="1"/>
          <p:nvPr/>
        </p:nvSpPr>
        <p:spPr>
          <a:xfrm>
            <a:off x="5370118" y="1666551"/>
            <a:ext cx="4864735" cy="200696"/>
          </a:xfrm>
          <a:prstGeom prst="rect">
            <a:avLst/>
          </a:prstGeom>
          <a:ln w="12700">
            <a:solidFill>
              <a:srgbClr val="C7C8CA"/>
            </a:solidFill>
          </a:ln>
        </p:spPr>
        <p:txBody>
          <a:bodyPr vert="horz" wrap="square" lIns="0" tIns="15875" rIns="0" bIns="0" rtlCol="0">
            <a:spAutoFit/>
          </a:bodyPr>
          <a:lstStyle/>
          <a:p>
            <a:pPr marL="10795" algn="ctr">
              <a:lnSpc>
                <a:spcPct val="100000"/>
              </a:lnSpc>
              <a:spcBef>
                <a:spcPts val="125"/>
              </a:spcBef>
            </a:pPr>
            <a:r>
              <a:rPr lang="en-GB" sz="1200" b="1" spc="125" dirty="0">
                <a:solidFill>
                  <a:srgbClr val="422360"/>
                </a:solidFill>
                <a:latin typeface="Arial"/>
                <a:ea typeface="+mj-ea"/>
                <a:cs typeface="Arial"/>
              </a:rPr>
              <a:t>NOTES</a:t>
            </a:r>
            <a:endParaRPr sz="1200" b="1" spc="125" dirty="0">
              <a:solidFill>
                <a:srgbClr val="422360"/>
              </a:solidFill>
              <a:latin typeface="Arial"/>
              <a:ea typeface="+mj-ea"/>
              <a:cs typeface="Arial"/>
            </a:endParaRPr>
          </a:p>
        </p:txBody>
      </p:sp>
      <p:sp>
        <p:nvSpPr>
          <p:cNvPr id="23" name="object 23"/>
          <p:cNvSpPr/>
          <p:nvPr/>
        </p:nvSpPr>
        <p:spPr>
          <a:xfrm>
            <a:off x="488996" y="1666551"/>
            <a:ext cx="4432935" cy="5170170"/>
          </a:xfrm>
          <a:custGeom>
            <a:avLst/>
            <a:gdLst/>
            <a:ahLst/>
            <a:cxnLst/>
            <a:rect l="l" t="t" r="r" b="b"/>
            <a:pathLst>
              <a:path w="4432935" h="5170170">
                <a:moveTo>
                  <a:pt x="0" y="5169927"/>
                </a:moveTo>
                <a:lnTo>
                  <a:pt x="4432688" y="5169927"/>
                </a:lnTo>
                <a:lnTo>
                  <a:pt x="4432688" y="0"/>
                </a:lnTo>
                <a:lnTo>
                  <a:pt x="0" y="0"/>
                </a:lnTo>
                <a:lnTo>
                  <a:pt x="0" y="5169927"/>
                </a:lnTo>
                <a:close/>
              </a:path>
            </a:pathLst>
          </a:custGeom>
          <a:ln w="12700">
            <a:solidFill>
              <a:srgbClr val="BFBFBF"/>
            </a:solidFill>
          </a:ln>
        </p:spPr>
        <p:txBody>
          <a:bodyPr wrap="square" lIns="0" tIns="0" rIns="0" bIns="0" rtlCol="0"/>
          <a:lstStyle/>
          <a:p>
            <a:endParaRPr/>
          </a:p>
        </p:txBody>
      </p:sp>
      <p:pic>
        <p:nvPicPr>
          <p:cNvPr id="24" name="Image" descr="Image">
            <a:extLst>
              <a:ext uri="{FF2B5EF4-FFF2-40B4-BE49-F238E27FC236}">
                <a16:creationId xmlns:a16="http://schemas.microsoft.com/office/drawing/2014/main" id="{4587A123-726D-4C4E-8967-E47264A8C00F}"/>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pic>
        <p:nvPicPr>
          <p:cNvPr id="5" name="Picture 4">
            <a:extLst>
              <a:ext uri="{FF2B5EF4-FFF2-40B4-BE49-F238E27FC236}">
                <a16:creationId xmlns:a16="http://schemas.microsoft.com/office/drawing/2014/main" id="{187CAF97-0520-EC44-6D9D-04AF31AB26EA}"/>
              </a:ext>
            </a:extLst>
          </p:cNvPr>
          <p:cNvPicPr>
            <a:picLocks noChangeAspect="1"/>
          </p:cNvPicPr>
          <p:nvPr/>
        </p:nvPicPr>
        <p:blipFill>
          <a:blip r:embed="rId6"/>
          <a:stretch>
            <a:fillRect/>
          </a:stretch>
        </p:blipFill>
        <p:spPr>
          <a:xfrm>
            <a:off x="533347" y="1734355"/>
            <a:ext cx="4258401" cy="5073636"/>
          </a:xfrm>
          <a:prstGeom prst="rect">
            <a:avLst/>
          </a:prstGeom>
        </p:spPr>
      </p:pic>
    </p:spTree>
    <p:extLst>
      <p:ext uri="{BB962C8B-B14F-4D97-AF65-F5344CB8AC3E}">
        <p14:creationId xmlns:p14="http://schemas.microsoft.com/office/powerpoint/2010/main" val="207819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5363768" y="2076324"/>
            <a:ext cx="4871085" cy="4799698"/>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pPr marL="285750" indent="-285750">
              <a:buFont typeface="Arial" panose="020B0604020202020204" pitchFamily="34" charset="0"/>
              <a:buChar char="•"/>
            </a:pPr>
            <a:r>
              <a:rPr lang="en-US" sz="1400" dirty="0"/>
              <a:t> Corner Kick set play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 #2 stays close to the taker to prevent a short corner routine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 #27 stands at the top of the box, to prevent it being played outside .</a:t>
            </a:r>
          </a:p>
          <a:p>
            <a:endParaRPr lang="en-US" sz="1400" dirty="0"/>
          </a:p>
          <a:p>
            <a:pPr marL="285750" indent="-285750">
              <a:buFont typeface="Arial" panose="020B0604020202020204" pitchFamily="34" charset="0"/>
              <a:buChar char="•"/>
            </a:pPr>
            <a:r>
              <a:rPr lang="en-US" sz="1400" dirty="0"/>
              <a:t>#5, #20, and #3 marks the best headers from Juventus</a:t>
            </a:r>
            <a:br>
              <a:rPr lang="en-US" sz="1400" dirty="0"/>
            </a:b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#8, #14, #13 marks other Juventus players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#24 Marks the front post, while #26 marks the back post for balls and runners into the back post. While #9 steps to the center of the box to give goalkeeper spaces to clear ball.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Goalkeeper stands alone with spaces to come collect or punch the ball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corner routine is played to the middle of the box, and it was cleared easily by #3.</a:t>
            </a:r>
            <a:endParaRPr sz="1400" dirty="0"/>
          </a:p>
        </p:txBody>
      </p:sp>
      <p:sp>
        <p:nvSpPr>
          <p:cNvPr id="21" name="object 21"/>
          <p:cNvSpPr txBox="1">
            <a:spLocks noGrp="1"/>
          </p:cNvSpPr>
          <p:nvPr>
            <p:ph type="title"/>
          </p:nvPr>
        </p:nvSpPr>
        <p:spPr>
          <a:xfrm>
            <a:off x="488996" y="1033297"/>
            <a:ext cx="9715408" cy="382156"/>
          </a:xfrm>
          <a:prstGeom prst="rect">
            <a:avLst/>
          </a:prstGeom>
        </p:spPr>
        <p:txBody>
          <a:bodyPr vert="horz" wrap="square" lIns="0" tIns="12700" rIns="0" bIns="0" rtlCol="0">
            <a:spAutoFit/>
          </a:bodyPr>
          <a:lstStyle/>
          <a:p>
            <a:pPr marL="12700" algn="ctr">
              <a:lnSpc>
                <a:spcPct val="100000"/>
              </a:lnSpc>
              <a:spcBef>
                <a:spcPts val="100"/>
              </a:spcBef>
              <a:tabLst>
                <a:tab pos="767080" algn="l"/>
                <a:tab pos="3424554" algn="l"/>
              </a:tabLst>
            </a:pPr>
            <a:r>
              <a:rPr lang="en-GB" sz="2400" spc="80" dirty="0"/>
              <a:t>DEFENDING SET-PLAY ANALYSIS DIAGRAM</a:t>
            </a:r>
            <a:endParaRPr lang="en-GB" spc="-310" dirty="0"/>
          </a:p>
        </p:txBody>
      </p:sp>
      <p:sp>
        <p:nvSpPr>
          <p:cNvPr id="22" name="object 22"/>
          <p:cNvSpPr txBox="1"/>
          <p:nvPr/>
        </p:nvSpPr>
        <p:spPr>
          <a:xfrm>
            <a:off x="5370118" y="1666551"/>
            <a:ext cx="4864735" cy="200696"/>
          </a:xfrm>
          <a:prstGeom prst="rect">
            <a:avLst/>
          </a:prstGeom>
          <a:ln w="12700">
            <a:solidFill>
              <a:srgbClr val="C7C8CA"/>
            </a:solidFill>
          </a:ln>
        </p:spPr>
        <p:txBody>
          <a:bodyPr vert="horz" wrap="square" lIns="0" tIns="15875" rIns="0" bIns="0" rtlCol="0">
            <a:spAutoFit/>
          </a:bodyPr>
          <a:lstStyle/>
          <a:p>
            <a:pPr marL="10795" algn="ctr">
              <a:lnSpc>
                <a:spcPct val="100000"/>
              </a:lnSpc>
              <a:spcBef>
                <a:spcPts val="125"/>
              </a:spcBef>
            </a:pPr>
            <a:r>
              <a:rPr lang="en-GB" sz="1200" b="1" spc="125" dirty="0">
                <a:solidFill>
                  <a:srgbClr val="422360"/>
                </a:solidFill>
                <a:latin typeface="Arial"/>
                <a:ea typeface="+mj-ea"/>
                <a:cs typeface="Arial"/>
              </a:rPr>
              <a:t>NOTES</a:t>
            </a:r>
            <a:endParaRPr sz="1200" b="1" spc="125" dirty="0">
              <a:solidFill>
                <a:srgbClr val="422360"/>
              </a:solidFill>
              <a:latin typeface="Arial"/>
              <a:ea typeface="+mj-ea"/>
              <a:cs typeface="Arial"/>
            </a:endParaRPr>
          </a:p>
        </p:txBody>
      </p:sp>
      <p:sp>
        <p:nvSpPr>
          <p:cNvPr id="23" name="object 23"/>
          <p:cNvSpPr/>
          <p:nvPr/>
        </p:nvSpPr>
        <p:spPr>
          <a:xfrm>
            <a:off x="488996" y="1666551"/>
            <a:ext cx="4432935" cy="5170170"/>
          </a:xfrm>
          <a:custGeom>
            <a:avLst/>
            <a:gdLst/>
            <a:ahLst/>
            <a:cxnLst/>
            <a:rect l="l" t="t" r="r" b="b"/>
            <a:pathLst>
              <a:path w="4432935" h="5170170">
                <a:moveTo>
                  <a:pt x="0" y="5169927"/>
                </a:moveTo>
                <a:lnTo>
                  <a:pt x="4432688" y="5169927"/>
                </a:lnTo>
                <a:lnTo>
                  <a:pt x="4432688" y="0"/>
                </a:lnTo>
                <a:lnTo>
                  <a:pt x="0" y="0"/>
                </a:lnTo>
                <a:lnTo>
                  <a:pt x="0" y="5169927"/>
                </a:lnTo>
                <a:close/>
              </a:path>
            </a:pathLst>
          </a:custGeom>
          <a:ln w="12700">
            <a:solidFill>
              <a:srgbClr val="BFBFBF"/>
            </a:solidFill>
          </a:ln>
        </p:spPr>
        <p:txBody>
          <a:bodyPr wrap="square" lIns="0" tIns="0" rIns="0" bIns="0" rtlCol="0"/>
          <a:lstStyle/>
          <a:p>
            <a:endParaRPr/>
          </a:p>
        </p:txBody>
      </p:sp>
      <p:pic>
        <p:nvPicPr>
          <p:cNvPr id="24" name="Image" descr="Image">
            <a:extLst>
              <a:ext uri="{FF2B5EF4-FFF2-40B4-BE49-F238E27FC236}">
                <a16:creationId xmlns:a16="http://schemas.microsoft.com/office/drawing/2014/main" id="{4587A123-726D-4C4E-8967-E47264A8C00F}"/>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pic>
        <p:nvPicPr>
          <p:cNvPr id="5" name="Picture 4">
            <a:extLst>
              <a:ext uri="{FF2B5EF4-FFF2-40B4-BE49-F238E27FC236}">
                <a16:creationId xmlns:a16="http://schemas.microsoft.com/office/drawing/2014/main" id="{3F0585D1-F8E6-7591-503E-D9675BF7ACEB}"/>
              </a:ext>
            </a:extLst>
          </p:cNvPr>
          <p:cNvPicPr>
            <a:picLocks noChangeAspect="1"/>
          </p:cNvPicPr>
          <p:nvPr/>
        </p:nvPicPr>
        <p:blipFill>
          <a:blip r:embed="rId6"/>
          <a:stretch>
            <a:fillRect/>
          </a:stretch>
        </p:blipFill>
        <p:spPr>
          <a:xfrm>
            <a:off x="526997" y="1752611"/>
            <a:ext cx="4352565" cy="5000614"/>
          </a:xfrm>
          <a:prstGeom prst="rect">
            <a:avLst/>
          </a:prstGeom>
        </p:spPr>
      </p:pic>
    </p:spTree>
    <p:extLst>
      <p:ext uri="{BB962C8B-B14F-4D97-AF65-F5344CB8AC3E}">
        <p14:creationId xmlns:p14="http://schemas.microsoft.com/office/powerpoint/2010/main" val="4066945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3844048" y="1033297"/>
            <a:ext cx="3025775" cy="391160"/>
          </a:xfrm>
          <a:prstGeom prst="rect">
            <a:avLst/>
          </a:prstGeom>
        </p:spPr>
        <p:txBody>
          <a:bodyPr vert="horz" wrap="square" lIns="0" tIns="12700" rIns="0" bIns="0" rtlCol="0">
            <a:spAutoFit/>
          </a:bodyPr>
          <a:lstStyle/>
          <a:p>
            <a:pPr marL="12700">
              <a:lnSpc>
                <a:spcPct val="100000"/>
              </a:lnSpc>
              <a:spcBef>
                <a:spcPts val="100"/>
              </a:spcBef>
              <a:tabLst>
                <a:tab pos="1394460" algn="l"/>
              </a:tabLst>
            </a:pPr>
            <a:r>
              <a:rPr spc="20" dirty="0"/>
              <a:t>PLAYER	</a:t>
            </a:r>
            <a:r>
              <a:rPr spc="70" dirty="0"/>
              <a:t>ANALYSIS</a:t>
            </a:r>
          </a:p>
        </p:txBody>
      </p:sp>
      <p:graphicFrame>
        <p:nvGraphicFramePr>
          <p:cNvPr id="21" name="object 21"/>
          <p:cNvGraphicFramePr>
            <a:graphicFrameLocks noGrp="1"/>
          </p:cNvGraphicFramePr>
          <p:nvPr>
            <p:extLst>
              <p:ext uri="{D42A27DB-BD31-4B8C-83A1-F6EECF244321}">
                <p14:modId xmlns:p14="http://schemas.microsoft.com/office/powerpoint/2010/main" val="3461392564"/>
              </p:ext>
            </p:extLst>
          </p:nvPr>
        </p:nvGraphicFramePr>
        <p:xfrm>
          <a:off x="461962" y="1510432"/>
          <a:ext cx="9768205" cy="6283042"/>
        </p:xfrm>
        <a:graphic>
          <a:graphicData uri="http://schemas.openxmlformats.org/drawingml/2006/table">
            <a:tbl>
              <a:tblPr firstRow="1" bandRow="1">
                <a:tableStyleId>{2D5ABB26-0587-4C30-8999-92F81FD0307C}</a:tableStyleId>
              </a:tblPr>
              <a:tblGrid>
                <a:gridCol w="436245">
                  <a:extLst>
                    <a:ext uri="{9D8B030D-6E8A-4147-A177-3AD203B41FA5}">
                      <a16:colId xmlns:a16="http://schemas.microsoft.com/office/drawing/2014/main" val="20000"/>
                    </a:ext>
                  </a:extLst>
                </a:gridCol>
                <a:gridCol w="1221740">
                  <a:extLst>
                    <a:ext uri="{9D8B030D-6E8A-4147-A177-3AD203B41FA5}">
                      <a16:colId xmlns:a16="http://schemas.microsoft.com/office/drawing/2014/main" val="20001"/>
                    </a:ext>
                  </a:extLst>
                </a:gridCol>
                <a:gridCol w="8110220">
                  <a:extLst>
                    <a:ext uri="{9D8B030D-6E8A-4147-A177-3AD203B41FA5}">
                      <a16:colId xmlns:a16="http://schemas.microsoft.com/office/drawing/2014/main" val="20002"/>
                    </a:ext>
                  </a:extLst>
                </a:gridCol>
              </a:tblGrid>
              <a:tr h="256426">
                <a:tc>
                  <a:txBody>
                    <a:bodyPr/>
                    <a:lstStyle/>
                    <a:p>
                      <a:pPr algn="ctr">
                        <a:lnSpc>
                          <a:spcPct val="100000"/>
                        </a:lnSpc>
                      </a:pPr>
                      <a:r>
                        <a:rPr lang="en-GB" sz="1200" b="1" i="0" spc="20" dirty="0">
                          <a:solidFill>
                            <a:schemeClr val="bg1"/>
                          </a:solidFill>
                          <a:latin typeface="Arial"/>
                          <a:ea typeface="+mj-ea"/>
                          <a:cs typeface="Arial"/>
                        </a:rPr>
                        <a:t>No</a:t>
                      </a:r>
                    </a:p>
                  </a:txBody>
                  <a:tcPr marL="0" marR="0" marT="0" marB="0" anchor="ctr">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solidFill>
                      <a:srgbClr val="422566"/>
                    </a:solidFill>
                  </a:tcPr>
                </a:tc>
                <a:tc>
                  <a:txBody>
                    <a:bodyPr/>
                    <a:lstStyle/>
                    <a:p>
                      <a:pPr algn="ctr">
                        <a:lnSpc>
                          <a:spcPct val="100000"/>
                        </a:lnSpc>
                      </a:pPr>
                      <a:r>
                        <a:rPr lang="en-GB" sz="1200" b="1" i="0" spc="20" dirty="0">
                          <a:solidFill>
                            <a:schemeClr val="bg1"/>
                          </a:solidFill>
                          <a:latin typeface="Arial"/>
                          <a:ea typeface="+mj-ea"/>
                          <a:cs typeface="Arial"/>
                        </a:rPr>
                        <a:t>NAME</a:t>
                      </a:r>
                    </a:p>
                  </a:txBody>
                  <a:tcPr marL="0" marR="0" marT="0" marB="0" anchor="ctr">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solidFill>
                      <a:srgbClr val="422566"/>
                    </a:solidFill>
                  </a:tcPr>
                </a:tc>
                <a:tc>
                  <a:txBody>
                    <a:bodyPr/>
                    <a:lstStyle/>
                    <a:p>
                      <a:pPr algn="ctr">
                        <a:lnSpc>
                          <a:spcPct val="100000"/>
                        </a:lnSpc>
                      </a:pPr>
                      <a:r>
                        <a:rPr lang="en-GB" sz="1200" b="1" i="0" spc="20" dirty="0">
                          <a:solidFill>
                            <a:srgbClr val="422360"/>
                          </a:solidFill>
                          <a:latin typeface="Arial"/>
                          <a:ea typeface="+mj-ea"/>
                          <a:cs typeface="Arial"/>
                        </a:rPr>
                        <a:t>COMMENTS</a:t>
                      </a:r>
                    </a:p>
                  </a:txBody>
                  <a:tcPr marL="0" marR="0" marT="0" marB="0" anchor="ctr">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4007537724"/>
                  </a:ext>
                </a:extLst>
              </a:tr>
              <a:tr h="469061">
                <a:tc>
                  <a:txBody>
                    <a:bodyPr/>
                    <a:lstStyle/>
                    <a:p>
                      <a:pPr>
                        <a:lnSpc>
                          <a:spcPct val="100000"/>
                        </a:lnSpc>
                      </a:pPr>
                      <a:r>
                        <a:rPr lang="en-US" sz="1200" b="1" i="0" spc="20" dirty="0">
                          <a:solidFill>
                            <a:schemeClr val="bg1"/>
                          </a:solidFill>
                          <a:latin typeface="Arial"/>
                          <a:ea typeface="+mj-ea"/>
                          <a:cs typeface="Arial"/>
                        </a:rPr>
                        <a:t> 1</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 Gregor Kobel</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Always came out for the corner kicks and is decent in the air. Good with the ball and was a good outlet for retaining possession for his team.</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solidFill>
                      <a:srgbClr val="F0F0F0"/>
                    </a:solidFill>
                  </a:tcPr>
                </a:tc>
                <a:extLst>
                  <a:ext uri="{0D108BD9-81ED-4DB2-BD59-A6C34878D82A}">
                    <a16:rowId xmlns:a16="http://schemas.microsoft.com/office/drawing/2014/main" val="10000"/>
                  </a:ext>
                </a:extLst>
              </a:tr>
              <a:tr h="469061">
                <a:tc>
                  <a:txBody>
                    <a:bodyPr/>
                    <a:lstStyle/>
                    <a:p>
                      <a:pPr>
                        <a:lnSpc>
                          <a:spcPct val="100000"/>
                        </a:lnSpc>
                      </a:pPr>
                      <a:r>
                        <a:rPr lang="en-US" sz="1200" b="1" i="0" spc="20" dirty="0">
                          <a:solidFill>
                            <a:schemeClr val="bg1"/>
                          </a:solidFill>
                          <a:latin typeface="Arial"/>
                          <a:ea typeface="+mj-ea"/>
                          <a:cs typeface="Arial"/>
                        </a:rPr>
                        <a:t> 2</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 Yan Couto</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Always looking to dribble, rather than pass the ball. A great attacking threat, with a nice taken shot into the net, when he scored. However, he stayed with the ball too long and lost possession couple of times.</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1"/>
                  </a:ext>
                </a:extLst>
              </a:tr>
              <a:tr h="469061">
                <a:tc>
                  <a:txBody>
                    <a:bodyPr/>
                    <a:lstStyle/>
                    <a:p>
                      <a:pPr>
                        <a:lnSpc>
                          <a:spcPct val="100000"/>
                        </a:lnSpc>
                      </a:pPr>
                      <a:r>
                        <a:rPr lang="en-US" sz="1200" b="1" i="0" spc="20" dirty="0">
                          <a:solidFill>
                            <a:schemeClr val="bg1"/>
                          </a:solidFill>
                          <a:latin typeface="Arial"/>
                          <a:ea typeface="+mj-ea"/>
                          <a:cs typeface="Arial"/>
                        </a:rPr>
                        <a:t> 3</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 </a:t>
                      </a:r>
                      <a:r>
                        <a:rPr lang="en-US" sz="1200" b="1" i="0" spc="20" dirty="0" err="1">
                          <a:solidFill>
                            <a:schemeClr val="bg1"/>
                          </a:solidFill>
                          <a:latin typeface="Arial"/>
                          <a:ea typeface="+mj-ea"/>
                          <a:cs typeface="Arial"/>
                        </a:rPr>
                        <a:t>Waldermor</a:t>
                      </a:r>
                      <a:r>
                        <a:rPr lang="en-US" sz="1200" b="1" i="0" spc="20" dirty="0">
                          <a:solidFill>
                            <a:schemeClr val="bg1"/>
                          </a:solidFill>
                          <a:latin typeface="Arial"/>
                          <a:ea typeface="+mj-ea"/>
                          <a:cs typeface="Arial"/>
                        </a:rPr>
                        <a:t> Anton</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Good communication, as he often called his teammates attention and awareness to the player or situation around them. Got a yellow card for a technical foul, breaking up a one two that could have brought about a counterattack with a 1v1 situation against their GK.</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2"/>
                  </a:ext>
                </a:extLst>
              </a:tr>
              <a:tr h="469061">
                <a:tc>
                  <a:txBody>
                    <a:bodyPr/>
                    <a:lstStyle/>
                    <a:p>
                      <a:pPr>
                        <a:lnSpc>
                          <a:spcPct val="100000"/>
                        </a:lnSpc>
                      </a:pPr>
                      <a:r>
                        <a:rPr lang="en-US" sz="1200" b="1" i="0" spc="20" dirty="0">
                          <a:solidFill>
                            <a:schemeClr val="bg1"/>
                          </a:solidFill>
                          <a:latin typeface="Arial"/>
                          <a:ea typeface="+mj-ea"/>
                          <a:cs typeface="Arial"/>
                        </a:rPr>
                        <a:t> 5 </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Ramy </a:t>
                      </a:r>
                      <a:r>
                        <a:rPr lang="en-US" sz="1200" b="1" i="0" spc="20" dirty="0" err="1">
                          <a:solidFill>
                            <a:schemeClr val="bg1"/>
                          </a:solidFill>
                          <a:latin typeface="Arial"/>
                          <a:ea typeface="+mj-ea"/>
                          <a:cs typeface="Arial"/>
                        </a:rPr>
                        <a:t>Baensebaini</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Good defensive cover and was generally good on the ball. Well, taken Penalty kick. </a:t>
                      </a:r>
                      <a:r>
                        <a:rPr lang="en-US" sz="1200" b="1" i="0" spc="20" dirty="0">
                          <a:solidFill>
                            <a:srgbClr val="422360"/>
                          </a:solidFill>
                          <a:latin typeface="Arial"/>
                          <a:ea typeface="+mn-ea"/>
                          <a:cs typeface="Arial"/>
                        </a:rPr>
                        <a:t>Good tracking and awareness of players around him, which was instrumental in intercepting</a:t>
                      </a:r>
                      <a:r>
                        <a:rPr lang="en-US" sz="1200" b="1" i="0" spc="20" dirty="0">
                          <a:solidFill>
                            <a:srgbClr val="422360"/>
                          </a:solidFill>
                          <a:latin typeface="Arial"/>
                          <a:ea typeface="+mj-ea"/>
                          <a:cs typeface="Arial"/>
                        </a:rPr>
                        <a:t> a key pass on the 20’51 min to prevent a goal scoring opportunity. However, he failed to clear the ball in the final minutes and optioned for a pass in the defensive third, which got intercept and brought about the 4</a:t>
                      </a:r>
                      <a:r>
                        <a:rPr lang="en-US" sz="1200" b="1" i="0" spc="20" baseline="30000" dirty="0">
                          <a:solidFill>
                            <a:srgbClr val="422360"/>
                          </a:solidFill>
                          <a:latin typeface="Arial"/>
                          <a:ea typeface="+mj-ea"/>
                          <a:cs typeface="Arial"/>
                        </a:rPr>
                        <a:t>th</a:t>
                      </a:r>
                      <a:r>
                        <a:rPr lang="en-US" sz="1200" b="1" i="0" spc="20" dirty="0">
                          <a:solidFill>
                            <a:srgbClr val="422360"/>
                          </a:solidFill>
                          <a:latin typeface="Arial"/>
                          <a:ea typeface="+mj-ea"/>
                          <a:cs typeface="Arial"/>
                        </a:rPr>
                        <a:t> goal they conceded for the game.</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3"/>
                  </a:ext>
                </a:extLst>
              </a:tr>
              <a:tr h="469049">
                <a:tc>
                  <a:txBody>
                    <a:bodyPr/>
                    <a:lstStyle/>
                    <a:p>
                      <a:pPr>
                        <a:lnSpc>
                          <a:spcPct val="100000"/>
                        </a:lnSpc>
                      </a:pPr>
                      <a:r>
                        <a:rPr lang="en-US" sz="1200" b="1" i="0" spc="20" dirty="0">
                          <a:solidFill>
                            <a:schemeClr val="bg1"/>
                          </a:solidFill>
                          <a:latin typeface="Arial"/>
                          <a:ea typeface="+mj-ea"/>
                          <a:cs typeface="Arial"/>
                        </a:rPr>
                        <a:t> 8</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 Felix </a:t>
                      </a:r>
                      <a:r>
                        <a:rPr lang="en-US" sz="1200" b="1" i="0" spc="20" dirty="0" err="1">
                          <a:solidFill>
                            <a:schemeClr val="bg1"/>
                          </a:solidFill>
                          <a:latin typeface="Arial"/>
                          <a:ea typeface="+mj-ea"/>
                          <a:cs typeface="Arial"/>
                        </a:rPr>
                        <a:t>Nmecha</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Good on and off possession, tracked runners behind and around him. Kept his passes neat and simple. Scored their second goal, immediately they conceded, curling the ball to his right, with the goalkeeper thinking the ball was going out. He was substituted on the 70’18min for Jobe Bellingham. </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4"/>
                  </a:ext>
                </a:extLst>
              </a:tr>
              <a:tr h="469061">
                <a:tc>
                  <a:txBody>
                    <a:bodyPr/>
                    <a:lstStyle/>
                    <a:p>
                      <a:pPr>
                        <a:lnSpc>
                          <a:spcPct val="100000"/>
                        </a:lnSpc>
                      </a:pPr>
                      <a:r>
                        <a:rPr lang="en-US" sz="1200" b="1" i="0" spc="20" dirty="0">
                          <a:solidFill>
                            <a:schemeClr val="bg1"/>
                          </a:solidFill>
                          <a:latin typeface="Arial"/>
                          <a:ea typeface="+mj-ea"/>
                          <a:cs typeface="Arial"/>
                        </a:rPr>
                        <a:t> 9</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err="1">
                          <a:solidFill>
                            <a:schemeClr val="bg1"/>
                          </a:solidFill>
                          <a:latin typeface="Arial"/>
                          <a:ea typeface="+mj-ea"/>
                          <a:cs typeface="Arial"/>
                        </a:rPr>
                        <a:t>Serhou</a:t>
                      </a:r>
                      <a:r>
                        <a:rPr lang="en-US" sz="1200" b="1" i="0" spc="20" dirty="0">
                          <a:solidFill>
                            <a:schemeClr val="bg1"/>
                          </a:solidFill>
                          <a:latin typeface="Arial"/>
                          <a:ea typeface="+mj-ea"/>
                          <a:cs typeface="Arial"/>
                        </a:rPr>
                        <a:t> Guirassy</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Always a good outlet when attacking, running into channels, ready to receive the ball in the middle third. Good through ball to Adeyemi to create a goal scoring chance for the team. He was a constant threat in the final third, available for short passes and it took a great save to keep him off the score sheet in the game. Got substituted on the 90+2mins for Pascal Gross.</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5"/>
                  </a:ext>
                </a:extLst>
              </a:tr>
              <a:tr h="469061">
                <a:tc>
                  <a:txBody>
                    <a:bodyPr/>
                    <a:lstStyle/>
                    <a:p>
                      <a:pPr>
                        <a:lnSpc>
                          <a:spcPct val="100000"/>
                        </a:lnSpc>
                      </a:pPr>
                      <a:r>
                        <a:rPr lang="en-US" sz="1200" b="1" i="0" spc="20" dirty="0">
                          <a:solidFill>
                            <a:schemeClr val="bg1"/>
                          </a:solidFill>
                          <a:latin typeface="Arial"/>
                          <a:ea typeface="+mj-ea"/>
                          <a:cs typeface="Arial"/>
                        </a:rPr>
                        <a:t> 14</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 Maximilian Beier</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Constantly pressing and marking players in his zone, was good with the ball and helped the team in retaining possession. He was substituted in the 2</a:t>
                      </a:r>
                      <a:r>
                        <a:rPr lang="en-US" sz="1200" b="1" i="0" spc="20" baseline="30000" dirty="0">
                          <a:solidFill>
                            <a:srgbClr val="422360"/>
                          </a:solidFill>
                          <a:latin typeface="Arial"/>
                          <a:ea typeface="+mj-ea"/>
                          <a:cs typeface="Arial"/>
                        </a:rPr>
                        <a:t>nd</a:t>
                      </a:r>
                      <a:r>
                        <a:rPr lang="en-US" sz="1200" b="1" i="0" spc="20" dirty="0">
                          <a:solidFill>
                            <a:srgbClr val="422360"/>
                          </a:solidFill>
                          <a:latin typeface="Arial"/>
                          <a:ea typeface="+mj-ea"/>
                          <a:cs typeface="Arial"/>
                        </a:rPr>
                        <a:t> half for Julian Brandt on the 70’19 min.</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6"/>
                  </a:ext>
                </a:extLst>
              </a:tr>
              <a:tr h="469061">
                <a:tc>
                  <a:txBody>
                    <a:bodyPr/>
                    <a:lstStyle/>
                    <a:p>
                      <a:pPr>
                        <a:lnSpc>
                          <a:spcPct val="100000"/>
                        </a:lnSpc>
                      </a:pPr>
                      <a:r>
                        <a:rPr lang="en-US" sz="1200" b="1" i="0" spc="20" dirty="0">
                          <a:solidFill>
                            <a:schemeClr val="bg1"/>
                          </a:solidFill>
                          <a:latin typeface="Arial"/>
                          <a:ea typeface="+mj-ea"/>
                          <a:cs typeface="Arial"/>
                        </a:rPr>
                        <a:t> 20</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 Marcel Sabitzer</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Was always available as an outlet in the midfield. Constantly pressing forward and tracking back. Was not scared of committing into tackles, which was instrumental in creating attacking turnovers that led to goals.</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7"/>
                  </a:ext>
                </a:extLst>
              </a:tr>
              <a:tr h="469061">
                <a:tc>
                  <a:txBody>
                    <a:bodyPr/>
                    <a:lstStyle/>
                    <a:p>
                      <a:pPr>
                        <a:lnSpc>
                          <a:spcPct val="100000"/>
                        </a:lnSpc>
                      </a:pPr>
                      <a:r>
                        <a:rPr lang="en-US" sz="1200" b="1" i="0" spc="20" dirty="0">
                          <a:solidFill>
                            <a:schemeClr val="bg1"/>
                          </a:solidFill>
                          <a:latin typeface="Arial"/>
                          <a:ea typeface="+mj-ea"/>
                          <a:cs typeface="Arial"/>
                        </a:rPr>
                        <a:t> 24</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 Daniel Svensson</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Good positioning, good in the air and good ball retention. He was vital in their possession gameplan.</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8"/>
                  </a:ext>
                </a:extLst>
              </a:tr>
              <a:tr h="469052">
                <a:tc>
                  <a:txBody>
                    <a:bodyPr/>
                    <a:lstStyle/>
                    <a:p>
                      <a:pPr>
                        <a:lnSpc>
                          <a:spcPct val="100000"/>
                        </a:lnSpc>
                      </a:pPr>
                      <a:r>
                        <a:rPr lang="en-US" sz="1200" b="1" i="0" spc="20" dirty="0">
                          <a:solidFill>
                            <a:schemeClr val="bg1"/>
                          </a:solidFill>
                          <a:latin typeface="Arial"/>
                          <a:ea typeface="+mj-ea"/>
                          <a:cs typeface="Arial"/>
                        </a:rPr>
                        <a:t> 26</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 Julian Ryerson</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 </a:t>
                      </a:r>
                      <a:r>
                        <a:rPr lang="en-US" sz="1200" b="1" i="0" spc="20" dirty="0">
                          <a:solidFill>
                            <a:srgbClr val="422360"/>
                          </a:solidFill>
                          <a:latin typeface="Arial"/>
                          <a:ea typeface="+mn-ea"/>
                          <a:cs typeface="Arial"/>
                        </a:rPr>
                        <a:t>Good tracking and awareness of players around him, defensively sound and good in the air.</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9"/>
                  </a:ext>
                </a:extLst>
              </a:tr>
              <a:tr h="469059">
                <a:tc>
                  <a:txBody>
                    <a:bodyPr/>
                    <a:lstStyle/>
                    <a:p>
                      <a:pPr>
                        <a:lnSpc>
                          <a:spcPct val="100000"/>
                        </a:lnSpc>
                      </a:pPr>
                      <a:r>
                        <a:rPr lang="en-US" sz="1200" b="1" i="0" spc="20" dirty="0">
                          <a:solidFill>
                            <a:schemeClr val="bg1"/>
                          </a:solidFill>
                          <a:latin typeface="Arial"/>
                          <a:ea typeface="+mj-ea"/>
                          <a:cs typeface="Arial"/>
                        </a:rPr>
                        <a:t> 27</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chemeClr val="bg1"/>
                          </a:solidFill>
                          <a:latin typeface="Arial"/>
                          <a:ea typeface="+mj-ea"/>
                          <a:cs typeface="Arial"/>
                        </a:rPr>
                        <a:t> Karim Adeyemi</a:t>
                      </a:r>
                      <a:endParaRPr sz="1200" b="1" i="0" spc="20" dirty="0">
                        <a:solidFill>
                          <a:schemeClr val="bg1"/>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i="0" spc="20" dirty="0">
                          <a:solidFill>
                            <a:srgbClr val="422360"/>
                          </a:solidFill>
                          <a:latin typeface="Arial"/>
                          <a:ea typeface="+mj-ea"/>
                          <a:cs typeface="Arial"/>
                        </a:rPr>
                        <a:t>His pace and dribbling ability was a problem for the opposition all through the game, most of their attacks in the final third went through him. He scored their first goal and assisted their 2</a:t>
                      </a:r>
                      <a:r>
                        <a:rPr lang="en-US" sz="1200" b="1" i="0" spc="20" baseline="30000" dirty="0">
                          <a:solidFill>
                            <a:srgbClr val="422360"/>
                          </a:solidFill>
                          <a:latin typeface="Arial"/>
                          <a:ea typeface="+mj-ea"/>
                          <a:cs typeface="Arial"/>
                        </a:rPr>
                        <a:t>nd</a:t>
                      </a:r>
                      <a:r>
                        <a:rPr lang="en-US" sz="1200" b="1" i="0" spc="20" dirty="0">
                          <a:solidFill>
                            <a:srgbClr val="422360"/>
                          </a:solidFill>
                          <a:latin typeface="Arial"/>
                          <a:ea typeface="+mj-ea"/>
                          <a:cs typeface="Arial"/>
                        </a:rPr>
                        <a:t> goal.</a:t>
                      </a:r>
                      <a:endParaRPr sz="1200" b="1" i="0" spc="20" dirty="0">
                        <a:solidFill>
                          <a:srgbClr val="422360"/>
                        </a:solidFill>
                        <a:latin typeface="Arial"/>
                        <a:ea typeface="+mj-ea"/>
                        <a:cs typeface="Arial"/>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10"/>
                  </a:ext>
                </a:extLst>
              </a:tr>
            </a:tbl>
          </a:graphicData>
        </a:graphic>
      </p:graphicFrame>
      <p:pic>
        <p:nvPicPr>
          <p:cNvPr id="22" name="Image" descr="Image">
            <a:extLst>
              <a:ext uri="{FF2B5EF4-FFF2-40B4-BE49-F238E27FC236}">
                <a16:creationId xmlns:a16="http://schemas.microsoft.com/office/drawing/2014/main" id="{9DBD7FE5-289D-48EA-B501-C39F0D5B9DCC}"/>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3844048" y="1033297"/>
            <a:ext cx="3025775" cy="391160"/>
          </a:xfrm>
          <a:prstGeom prst="rect">
            <a:avLst/>
          </a:prstGeom>
        </p:spPr>
        <p:txBody>
          <a:bodyPr vert="horz" wrap="square" lIns="0" tIns="12700" rIns="0" bIns="0" rtlCol="0">
            <a:spAutoFit/>
          </a:bodyPr>
          <a:lstStyle/>
          <a:p>
            <a:pPr marL="12700">
              <a:lnSpc>
                <a:spcPct val="100000"/>
              </a:lnSpc>
              <a:spcBef>
                <a:spcPts val="100"/>
              </a:spcBef>
              <a:tabLst>
                <a:tab pos="1394460" algn="l"/>
              </a:tabLst>
            </a:pPr>
            <a:r>
              <a:rPr spc="20" dirty="0"/>
              <a:t>PLAYER	</a:t>
            </a:r>
            <a:r>
              <a:rPr spc="70" dirty="0"/>
              <a:t>ANALYSIS</a:t>
            </a:r>
          </a:p>
        </p:txBody>
      </p:sp>
      <p:graphicFrame>
        <p:nvGraphicFramePr>
          <p:cNvPr id="21" name="object 21"/>
          <p:cNvGraphicFramePr>
            <a:graphicFrameLocks noGrp="1"/>
          </p:cNvGraphicFramePr>
          <p:nvPr>
            <p:extLst>
              <p:ext uri="{D42A27DB-BD31-4B8C-83A1-F6EECF244321}">
                <p14:modId xmlns:p14="http://schemas.microsoft.com/office/powerpoint/2010/main" val="3750299697"/>
              </p:ext>
            </p:extLst>
          </p:nvPr>
        </p:nvGraphicFramePr>
        <p:xfrm>
          <a:off x="462263" y="1619999"/>
          <a:ext cx="9768205" cy="1907022"/>
        </p:xfrm>
        <a:graphic>
          <a:graphicData uri="http://schemas.openxmlformats.org/drawingml/2006/table">
            <a:tbl>
              <a:tblPr firstRow="1" bandRow="1">
                <a:tableStyleId>{2D5ABB26-0587-4C30-8999-92F81FD0307C}</a:tableStyleId>
              </a:tblPr>
              <a:tblGrid>
                <a:gridCol w="436245">
                  <a:extLst>
                    <a:ext uri="{9D8B030D-6E8A-4147-A177-3AD203B41FA5}">
                      <a16:colId xmlns:a16="http://schemas.microsoft.com/office/drawing/2014/main" val="20000"/>
                    </a:ext>
                  </a:extLst>
                </a:gridCol>
                <a:gridCol w="1221740">
                  <a:extLst>
                    <a:ext uri="{9D8B030D-6E8A-4147-A177-3AD203B41FA5}">
                      <a16:colId xmlns:a16="http://schemas.microsoft.com/office/drawing/2014/main" val="20001"/>
                    </a:ext>
                  </a:extLst>
                </a:gridCol>
                <a:gridCol w="8110220">
                  <a:extLst>
                    <a:ext uri="{9D8B030D-6E8A-4147-A177-3AD203B41FA5}">
                      <a16:colId xmlns:a16="http://schemas.microsoft.com/office/drawing/2014/main" val="20002"/>
                    </a:ext>
                  </a:extLst>
                </a:gridCol>
              </a:tblGrid>
              <a:tr h="255600">
                <a:tc>
                  <a:txBody>
                    <a:bodyPr/>
                    <a:lstStyle/>
                    <a:p>
                      <a:pPr algn="ctr">
                        <a:lnSpc>
                          <a:spcPct val="100000"/>
                        </a:lnSpc>
                      </a:pPr>
                      <a:r>
                        <a:rPr lang="en-GB" sz="1200" b="1" i="0" spc="20" dirty="0">
                          <a:solidFill>
                            <a:schemeClr val="bg1"/>
                          </a:solidFill>
                          <a:latin typeface="Arial"/>
                          <a:ea typeface="+mj-ea"/>
                          <a:cs typeface="Arial"/>
                        </a:rPr>
                        <a:t>No</a:t>
                      </a:r>
                    </a:p>
                  </a:txBody>
                  <a:tcPr marL="0" marR="0" marT="0" marB="0" anchor="ctr">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solidFill>
                      <a:srgbClr val="422566"/>
                    </a:solidFill>
                  </a:tcPr>
                </a:tc>
                <a:tc>
                  <a:txBody>
                    <a:bodyPr/>
                    <a:lstStyle/>
                    <a:p>
                      <a:pPr algn="ctr">
                        <a:lnSpc>
                          <a:spcPct val="100000"/>
                        </a:lnSpc>
                      </a:pPr>
                      <a:r>
                        <a:rPr lang="en-GB" sz="1200" b="1" i="0" spc="20" dirty="0">
                          <a:solidFill>
                            <a:schemeClr val="bg1"/>
                          </a:solidFill>
                          <a:latin typeface="Arial"/>
                          <a:ea typeface="+mj-ea"/>
                          <a:cs typeface="Arial"/>
                        </a:rPr>
                        <a:t>NAME</a:t>
                      </a:r>
                    </a:p>
                  </a:txBody>
                  <a:tcPr marL="0" marR="0" marT="0" marB="0" anchor="ctr">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solidFill>
                      <a:srgbClr val="422566"/>
                    </a:solidFill>
                  </a:tcPr>
                </a:tc>
                <a:tc>
                  <a:txBody>
                    <a:bodyPr/>
                    <a:lstStyle/>
                    <a:p>
                      <a:pPr algn="ctr">
                        <a:lnSpc>
                          <a:spcPct val="100000"/>
                        </a:lnSpc>
                      </a:pPr>
                      <a:r>
                        <a:rPr lang="en-GB" sz="1200" b="1" i="0" spc="20" dirty="0">
                          <a:solidFill>
                            <a:srgbClr val="422360"/>
                          </a:solidFill>
                          <a:latin typeface="Arial"/>
                          <a:ea typeface="+mj-ea"/>
                          <a:cs typeface="Arial"/>
                        </a:rPr>
                        <a:t>COMMENTS</a:t>
                      </a:r>
                    </a:p>
                  </a:txBody>
                  <a:tcPr marL="0" marR="0" marT="0" marB="0" anchor="ctr">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3318103522"/>
                  </a:ext>
                </a:extLst>
              </a:tr>
              <a:tr h="505671">
                <a:tc>
                  <a:txBody>
                    <a:bodyPr/>
                    <a:lstStyle/>
                    <a:p>
                      <a:pPr>
                        <a:lnSpc>
                          <a:spcPct val="100000"/>
                        </a:lnSpc>
                      </a:pPr>
                      <a:r>
                        <a:rPr lang="en-US" sz="1200" b="1" dirty="0">
                          <a:solidFill>
                            <a:schemeClr val="bg1"/>
                          </a:solidFill>
                          <a:latin typeface="Arial" panose="020B0604020202020204" pitchFamily="34" charset="0"/>
                          <a:cs typeface="Arial" panose="020B0604020202020204" pitchFamily="34" charset="0"/>
                        </a:rPr>
                        <a:t> 8</a:t>
                      </a:r>
                      <a:endParaRPr sz="1200" b="1" dirty="0">
                        <a:solidFill>
                          <a:schemeClr val="bg1"/>
                        </a:solidFill>
                        <a:latin typeface="Arial" panose="020B0604020202020204" pitchFamily="34" charset="0"/>
                        <a:cs typeface="Arial" panose="020B0604020202020204" pitchFamily="34" charset="0"/>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cap="flat" cmpd="sng" algn="ctr">
                      <a:solidFill>
                        <a:srgbClr val="C6C4C4"/>
                      </a:solidFill>
                      <a:prstDash val="solid"/>
                      <a:round/>
                      <a:headEnd type="none" w="med" len="med"/>
                      <a:tailEnd type="none" w="med" len="med"/>
                    </a:lnB>
                    <a:solidFill>
                      <a:srgbClr val="422566"/>
                    </a:solidFill>
                  </a:tcPr>
                </a:tc>
                <a:tc>
                  <a:txBody>
                    <a:bodyPr/>
                    <a:lstStyle/>
                    <a:p>
                      <a:pPr>
                        <a:lnSpc>
                          <a:spcPct val="100000"/>
                        </a:lnSpc>
                      </a:pPr>
                      <a:r>
                        <a:rPr lang="en-US" sz="1200" b="1" dirty="0">
                          <a:solidFill>
                            <a:schemeClr val="bg1"/>
                          </a:solidFill>
                          <a:latin typeface="Arial" panose="020B0604020202020204" pitchFamily="34" charset="0"/>
                          <a:cs typeface="Arial" panose="020B0604020202020204" pitchFamily="34" charset="0"/>
                        </a:rPr>
                        <a:t> Jobe Bellingham</a:t>
                      </a:r>
                      <a:endParaRPr sz="1200" b="1" dirty="0">
                        <a:solidFill>
                          <a:schemeClr val="bg1"/>
                        </a:solidFill>
                        <a:latin typeface="Arial" panose="020B0604020202020204" pitchFamily="34" charset="0"/>
                        <a:cs typeface="Arial" panose="020B0604020202020204" pitchFamily="34" charset="0"/>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cap="flat" cmpd="sng" algn="ctr">
                      <a:solidFill>
                        <a:srgbClr val="C6C4C4"/>
                      </a:solidFill>
                      <a:prstDash val="solid"/>
                      <a:round/>
                      <a:headEnd type="none" w="med" len="med"/>
                      <a:tailEnd type="none" w="med" len="med"/>
                    </a:lnB>
                    <a:solidFill>
                      <a:srgbClr val="422566"/>
                    </a:solidFill>
                  </a:tcPr>
                </a:tc>
                <a:tc>
                  <a:txBody>
                    <a:bodyPr/>
                    <a:lstStyle/>
                    <a:p>
                      <a:pPr>
                        <a:lnSpc>
                          <a:spcPct val="100000"/>
                        </a:lnSpc>
                      </a:pPr>
                      <a:r>
                        <a:rPr lang="en-US" sz="1400" dirty="0">
                          <a:latin typeface="Times New Roman"/>
                          <a:cs typeface="Times New Roman"/>
                        </a:rPr>
                        <a:t>Very good and assured on the ball, brought a different dimension to how they attacked as was vital in their equalizer. </a:t>
                      </a:r>
                      <a:endParaRPr sz="14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solidFill>
                      <a:srgbClr val="F0F0F0"/>
                    </a:solidFill>
                  </a:tcPr>
                </a:tc>
                <a:extLst>
                  <a:ext uri="{0D108BD9-81ED-4DB2-BD59-A6C34878D82A}">
                    <a16:rowId xmlns:a16="http://schemas.microsoft.com/office/drawing/2014/main" val="10000"/>
                  </a:ext>
                </a:extLst>
              </a:tr>
              <a:tr h="505671">
                <a:tc>
                  <a:txBody>
                    <a:bodyPr/>
                    <a:lstStyle/>
                    <a:p>
                      <a:pPr>
                        <a:lnSpc>
                          <a:spcPct val="100000"/>
                        </a:lnSpc>
                      </a:pPr>
                      <a:r>
                        <a:rPr lang="en-US" sz="1200" b="1" dirty="0">
                          <a:solidFill>
                            <a:schemeClr val="bg1"/>
                          </a:solidFill>
                          <a:latin typeface="Arial" panose="020B0604020202020204" pitchFamily="34" charset="0"/>
                          <a:cs typeface="Arial" panose="020B0604020202020204" pitchFamily="34" charset="0"/>
                        </a:rPr>
                        <a:t> 10</a:t>
                      </a:r>
                      <a:endParaRPr sz="1200" b="1" dirty="0">
                        <a:solidFill>
                          <a:schemeClr val="bg1"/>
                        </a:solidFill>
                        <a:latin typeface="Arial" panose="020B0604020202020204" pitchFamily="34" charset="0"/>
                        <a:cs typeface="Arial" panose="020B0604020202020204" pitchFamily="34" charset="0"/>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dirty="0">
                          <a:solidFill>
                            <a:schemeClr val="bg1"/>
                          </a:solidFill>
                          <a:latin typeface="Arial" panose="020B0604020202020204" pitchFamily="34" charset="0"/>
                          <a:cs typeface="Arial" panose="020B0604020202020204" pitchFamily="34" charset="0"/>
                        </a:rPr>
                        <a:t> Julian Brandt</a:t>
                      </a:r>
                      <a:endParaRPr sz="1200" b="1" dirty="0">
                        <a:solidFill>
                          <a:schemeClr val="bg1"/>
                        </a:solidFill>
                        <a:latin typeface="Arial" panose="020B0604020202020204" pitchFamily="34" charset="0"/>
                        <a:cs typeface="Arial" panose="020B0604020202020204" pitchFamily="34" charset="0"/>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400" dirty="0">
                          <a:latin typeface="Times New Roman"/>
                          <a:cs typeface="Times New Roman"/>
                        </a:rPr>
                        <a:t> He was the main outlet for the GK longballs. Good on the air, as we won some aerial duels when the goalkeeper went long. Good with the ball and created the chance that brought about the penalty. Always willing to run behind the defensive line.</a:t>
                      </a:r>
                      <a:endParaRPr sz="14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1"/>
                  </a:ext>
                </a:extLst>
              </a:tr>
              <a:tr h="505671">
                <a:tc>
                  <a:txBody>
                    <a:bodyPr/>
                    <a:lstStyle/>
                    <a:p>
                      <a:pPr>
                        <a:lnSpc>
                          <a:spcPct val="100000"/>
                        </a:lnSpc>
                      </a:pPr>
                      <a:r>
                        <a:rPr lang="en-US" sz="1200" b="1" dirty="0">
                          <a:solidFill>
                            <a:schemeClr val="bg1"/>
                          </a:solidFill>
                          <a:latin typeface="Arial" panose="020B0604020202020204" pitchFamily="34" charset="0"/>
                          <a:cs typeface="Arial" panose="020B0604020202020204" pitchFamily="34" charset="0"/>
                        </a:rPr>
                        <a:t> 13</a:t>
                      </a:r>
                      <a:endParaRPr sz="1200" b="1" dirty="0">
                        <a:solidFill>
                          <a:schemeClr val="bg1"/>
                        </a:solidFill>
                        <a:latin typeface="Arial" panose="020B0604020202020204" pitchFamily="34" charset="0"/>
                        <a:cs typeface="Arial" panose="020B0604020202020204" pitchFamily="34" charset="0"/>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200" b="1" dirty="0">
                          <a:solidFill>
                            <a:schemeClr val="bg1"/>
                          </a:solidFill>
                          <a:latin typeface="Arial" panose="020B0604020202020204" pitchFamily="34" charset="0"/>
                          <a:cs typeface="Arial" panose="020B0604020202020204" pitchFamily="34" charset="0"/>
                        </a:rPr>
                        <a:t> Pascal Gross</a:t>
                      </a:r>
                      <a:endParaRPr sz="1200" b="1" dirty="0">
                        <a:solidFill>
                          <a:schemeClr val="bg1"/>
                        </a:solidFill>
                        <a:latin typeface="Arial" panose="020B0604020202020204" pitchFamily="34" charset="0"/>
                        <a:cs typeface="Arial" panose="020B0604020202020204" pitchFamily="34" charset="0"/>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566"/>
                    </a:solidFill>
                  </a:tcPr>
                </a:tc>
                <a:tc>
                  <a:txBody>
                    <a:bodyPr/>
                    <a:lstStyle/>
                    <a:p>
                      <a:pPr>
                        <a:lnSpc>
                          <a:spcPct val="100000"/>
                        </a:lnSpc>
                      </a:pPr>
                      <a:r>
                        <a:rPr lang="en-US" sz="1400" dirty="0">
                          <a:latin typeface="Times New Roman"/>
                          <a:cs typeface="Times New Roman"/>
                        </a:rPr>
                        <a:t> He was brought on to help the team see the game out, unfortunately he could not make much impact in the game when he came on.</a:t>
                      </a:r>
                      <a:endParaRPr sz="14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a:solidFill>
                        <a:srgbClr val="C6C4C4"/>
                      </a:solidFill>
                      <a:prstDash val="solid"/>
                    </a:lnB>
                    <a:solidFill>
                      <a:srgbClr val="F0F0F0"/>
                    </a:solidFill>
                  </a:tcPr>
                </a:tc>
                <a:extLst>
                  <a:ext uri="{0D108BD9-81ED-4DB2-BD59-A6C34878D82A}">
                    <a16:rowId xmlns:a16="http://schemas.microsoft.com/office/drawing/2014/main" val="10002"/>
                  </a:ext>
                </a:extLst>
              </a:tr>
            </a:tbl>
          </a:graphicData>
        </a:graphic>
      </p:graphicFrame>
      <p:sp>
        <p:nvSpPr>
          <p:cNvPr id="22" name="object 22"/>
          <p:cNvSpPr txBox="1"/>
          <p:nvPr/>
        </p:nvSpPr>
        <p:spPr>
          <a:xfrm>
            <a:off x="444129" y="3530129"/>
            <a:ext cx="191897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422360"/>
                </a:solidFill>
                <a:latin typeface="Arial"/>
                <a:cs typeface="Arial"/>
              </a:rPr>
              <a:t>ADDITIONAL</a:t>
            </a:r>
            <a:r>
              <a:rPr sz="1000" b="1" spc="105" dirty="0">
                <a:solidFill>
                  <a:srgbClr val="422360"/>
                </a:solidFill>
                <a:latin typeface="Arial"/>
                <a:cs typeface="Arial"/>
              </a:rPr>
              <a:t> </a:t>
            </a:r>
            <a:r>
              <a:rPr sz="1000" b="1" spc="60" dirty="0">
                <a:solidFill>
                  <a:srgbClr val="422360"/>
                </a:solidFill>
                <a:latin typeface="Arial"/>
                <a:cs typeface="Arial"/>
              </a:rPr>
              <a:t>INFORMATION</a:t>
            </a:r>
            <a:endParaRPr sz="1000" dirty="0">
              <a:latin typeface="Arial"/>
              <a:cs typeface="Arial"/>
            </a:endParaRPr>
          </a:p>
        </p:txBody>
      </p:sp>
      <p:sp>
        <p:nvSpPr>
          <p:cNvPr id="23" name="object 23"/>
          <p:cNvSpPr/>
          <p:nvPr/>
        </p:nvSpPr>
        <p:spPr>
          <a:xfrm>
            <a:off x="463550" y="3828714"/>
            <a:ext cx="9765030" cy="3142099"/>
          </a:xfrm>
          <a:custGeom>
            <a:avLst/>
            <a:gdLst/>
            <a:ahLst/>
            <a:cxnLst/>
            <a:rect l="l" t="t" r="r" b="b"/>
            <a:pathLst>
              <a:path w="9765030" h="3298190">
                <a:moveTo>
                  <a:pt x="0" y="3297809"/>
                </a:moveTo>
                <a:lnTo>
                  <a:pt x="9764903" y="3297809"/>
                </a:lnTo>
                <a:lnTo>
                  <a:pt x="9764903" y="0"/>
                </a:lnTo>
                <a:lnTo>
                  <a:pt x="0" y="0"/>
                </a:lnTo>
                <a:lnTo>
                  <a:pt x="0" y="3297809"/>
                </a:lnTo>
                <a:close/>
              </a:path>
            </a:pathLst>
          </a:custGeom>
          <a:ln w="12700">
            <a:solidFill>
              <a:srgbClr val="C7C8CA"/>
            </a:solidFill>
          </a:ln>
        </p:spPr>
        <p:txBody>
          <a:bodyPr wrap="square" lIns="0" tIns="0" rIns="0" bIns="0" rtlCol="0"/>
          <a:lstStyle/>
          <a:p>
            <a:r>
              <a:rPr lang="en-US" dirty="0"/>
              <a:t> </a:t>
            </a:r>
            <a:endParaRPr dirty="0"/>
          </a:p>
        </p:txBody>
      </p:sp>
      <p:pic>
        <p:nvPicPr>
          <p:cNvPr id="24" name="Image" descr="Image">
            <a:extLst>
              <a:ext uri="{FF2B5EF4-FFF2-40B4-BE49-F238E27FC236}">
                <a16:creationId xmlns:a16="http://schemas.microsoft.com/office/drawing/2014/main" id="{1C1B2723-D0D9-4F8A-A67B-A9AD884401BA}"/>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4028452" y="1033297"/>
            <a:ext cx="2641600" cy="391160"/>
          </a:xfrm>
          <a:prstGeom prst="rect">
            <a:avLst/>
          </a:prstGeom>
        </p:spPr>
        <p:txBody>
          <a:bodyPr vert="horz" wrap="square" lIns="0" tIns="12700" rIns="0" bIns="0" rtlCol="0">
            <a:spAutoFit/>
          </a:bodyPr>
          <a:lstStyle/>
          <a:p>
            <a:pPr marL="12700">
              <a:lnSpc>
                <a:spcPct val="100000"/>
              </a:lnSpc>
              <a:spcBef>
                <a:spcPts val="100"/>
              </a:spcBef>
              <a:tabLst>
                <a:tab pos="1301750" algn="l"/>
              </a:tabLst>
            </a:pPr>
            <a:r>
              <a:rPr spc="300" dirty="0"/>
              <a:t>M</a:t>
            </a:r>
            <a:r>
              <a:rPr spc="-175" dirty="0"/>
              <a:t>A</a:t>
            </a:r>
            <a:r>
              <a:rPr spc="160" dirty="0"/>
              <a:t>T</a:t>
            </a:r>
            <a:r>
              <a:rPr spc="135" dirty="0"/>
              <a:t>C</a:t>
            </a:r>
            <a:r>
              <a:rPr spc="-30" dirty="0"/>
              <a:t>H</a:t>
            </a:r>
            <a:r>
              <a:rPr dirty="0"/>
              <a:t>	</a:t>
            </a:r>
            <a:r>
              <a:rPr spc="80" dirty="0"/>
              <a:t>REPO</a:t>
            </a:r>
            <a:r>
              <a:rPr spc="45" dirty="0"/>
              <a:t>R</a:t>
            </a:r>
            <a:r>
              <a:rPr spc="55" dirty="0"/>
              <a:t>T</a:t>
            </a:r>
          </a:p>
        </p:txBody>
      </p:sp>
      <p:sp>
        <p:nvSpPr>
          <p:cNvPr id="21" name="object 21"/>
          <p:cNvSpPr txBox="1"/>
          <p:nvPr/>
        </p:nvSpPr>
        <p:spPr>
          <a:xfrm>
            <a:off x="444500" y="3994086"/>
            <a:ext cx="1007744" cy="177800"/>
          </a:xfrm>
          <a:prstGeom prst="rect">
            <a:avLst/>
          </a:prstGeom>
        </p:spPr>
        <p:txBody>
          <a:bodyPr vert="horz" wrap="square" lIns="0" tIns="12700" rIns="0" bIns="0" rtlCol="0">
            <a:spAutoFit/>
          </a:bodyPr>
          <a:lstStyle/>
          <a:p>
            <a:pPr marL="12700">
              <a:lnSpc>
                <a:spcPct val="100000"/>
              </a:lnSpc>
              <a:spcBef>
                <a:spcPts val="100"/>
              </a:spcBef>
            </a:pPr>
            <a:r>
              <a:rPr sz="1000" b="1" spc="70" dirty="0">
                <a:solidFill>
                  <a:srgbClr val="422360"/>
                </a:solidFill>
                <a:latin typeface="Arial"/>
                <a:cs typeface="Arial"/>
              </a:rPr>
              <a:t>COMPETITION</a:t>
            </a:r>
            <a:endParaRPr sz="1000">
              <a:latin typeface="Arial"/>
              <a:cs typeface="Arial"/>
            </a:endParaRPr>
          </a:p>
        </p:txBody>
      </p:sp>
      <p:sp>
        <p:nvSpPr>
          <p:cNvPr id="22" name="object 22"/>
          <p:cNvSpPr txBox="1"/>
          <p:nvPr/>
        </p:nvSpPr>
        <p:spPr>
          <a:xfrm>
            <a:off x="4871973" y="2828353"/>
            <a:ext cx="956944" cy="177800"/>
          </a:xfrm>
          <a:prstGeom prst="rect">
            <a:avLst/>
          </a:prstGeom>
        </p:spPr>
        <p:txBody>
          <a:bodyPr vert="horz" wrap="square" lIns="0" tIns="12700" rIns="0" bIns="0" rtlCol="0">
            <a:spAutoFit/>
          </a:bodyPr>
          <a:lstStyle/>
          <a:p>
            <a:pPr marL="12700">
              <a:lnSpc>
                <a:spcPct val="100000"/>
              </a:lnSpc>
              <a:spcBef>
                <a:spcPts val="100"/>
              </a:spcBef>
            </a:pPr>
            <a:r>
              <a:rPr sz="1000" b="1" spc="35" dirty="0">
                <a:solidFill>
                  <a:srgbClr val="422360"/>
                </a:solidFill>
                <a:latin typeface="Arial"/>
                <a:cs typeface="Arial"/>
              </a:rPr>
              <a:t>SCOUT</a:t>
            </a:r>
            <a:r>
              <a:rPr sz="1000" b="1" spc="85" dirty="0">
                <a:solidFill>
                  <a:srgbClr val="422360"/>
                </a:solidFill>
                <a:latin typeface="Arial"/>
                <a:cs typeface="Arial"/>
              </a:rPr>
              <a:t> </a:t>
            </a:r>
            <a:r>
              <a:rPr sz="1000" b="1" spc="65" dirty="0">
                <a:solidFill>
                  <a:srgbClr val="422360"/>
                </a:solidFill>
                <a:latin typeface="Arial"/>
                <a:cs typeface="Arial"/>
              </a:rPr>
              <a:t>NAME</a:t>
            </a:r>
            <a:endParaRPr sz="1000">
              <a:latin typeface="Arial"/>
              <a:cs typeface="Arial"/>
            </a:endParaRPr>
          </a:p>
        </p:txBody>
      </p:sp>
      <p:sp>
        <p:nvSpPr>
          <p:cNvPr id="23" name="object 23"/>
          <p:cNvSpPr txBox="1"/>
          <p:nvPr/>
        </p:nvSpPr>
        <p:spPr>
          <a:xfrm>
            <a:off x="5531358" y="3994086"/>
            <a:ext cx="1640205" cy="177800"/>
          </a:xfrm>
          <a:prstGeom prst="rect">
            <a:avLst/>
          </a:prstGeom>
        </p:spPr>
        <p:txBody>
          <a:bodyPr vert="horz" wrap="square" lIns="0" tIns="12700" rIns="0" bIns="0" rtlCol="0">
            <a:spAutoFit/>
          </a:bodyPr>
          <a:lstStyle/>
          <a:p>
            <a:pPr marL="12700">
              <a:lnSpc>
                <a:spcPct val="100000"/>
              </a:lnSpc>
              <a:spcBef>
                <a:spcPts val="100"/>
              </a:spcBef>
            </a:pPr>
            <a:r>
              <a:rPr sz="1000" b="1" spc="35" dirty="0">
                <a:solidFill>
                  <a:srgbClr val="422360"/>
                </a:solidFill>
                <a:latin typeface="Arial"/>
                <a:cs typeface="Arial"/>
              </a:rPr>
              <a:t>WEATHER</a:t>
            </a:r>
            <a:r>
              <a:rPr sz="1000" b="1" spc="114" dirty="0">
                <a:solidFill>
                  <a:srgbClr val="422360"/>
                </a:solidFill>
                <a:latin typeface="Arial"/>
                <a:cs typeface="Arial"/>
              </a:rPr>
              <a:t> </a:t>
            </a:r>
            <a:r>
              <a:rPr sz="1000" b="1" spc="65" dirty="0">
                <a:solidFill>
                  <a:srgbClr val="422360"/>
                </a:solidFill>
                <a:latin typeface="Arial"/>
                <a:cs typeface="Arial"/>
              </a:rPr>
              <a:t>CONDITIONS</a:t>
            </a:r>
            <a:endParaRPr sz="1000">
              <a:latin typeface="Arial"/>
              <a:cs typeface="Arial"/>
            </a:endParaRPr>
          </a:p>
        </p:txBody>
      </p:sp>
      <p:sp>
        <p:nvSpPr>
          <p:cNvPr id="24" name="object 24"/>
          <p:cNvSpPr txBox="1"/>
          <p:nvPr/>
        </p:nvSpPr>
        <p:spPr>
          <a:xfrm>
            <a:off x="444500" y="5384101"/>
            <a:ext cx="375285" cy="177800"/>
          </a:xfrm>
          <a:prstGeom prst="rect">
            <a:avLst/>
          </a:prstGeom>
        </p:spPr>
        <p:txBody>
          <a:bodyPr vert="horz" wrap="square" lIns="0" tIns="12700" rIns="0" bIns="0" rtlCol="0">
            <a:spAutoFit/>
          </a:bodyPr>
          <a:lstStyle/>
          <a:p>
            <a:pPr marL="12700">
              <a:lnSpc>
                <a:spcPct val="100000"/>
              </a:lnSpc>
              <a:spcBef>
                <a:spcPts val="100"/>
              </a:spcBef>
            </a:pPr>
            <a:r>
              <a:rPr sz="1000" b="1" spc="40" dirty="0">
                <a:solidFill>
                  <a:srgbClr val="422360"/>
                </a:solidFill>
                <a:latin typeface="Arial"/>
                <a:cs typeface="Arial"/>
              </a:rPr>
              <a:t>D</a:t>
            </a:r>
            <a:r>
              <a:rPr sz="1000" b="1" spc="-35" dirty="0">
                <a:solidFill>
                  <a:srgbClr val="422360"/>
                </a:solidFill>
                <a:latin typeface="Arial"/>
                <a:cs typeface="Arial"/>
              </a:rPr>
              <a:t>A</a:t>
            </a:r>
            <a:r>
              <a:rPr sz="1000" b="1" spc="55" dirty="0">
                <a:solidFill>
                  <a:srgbClr val="422360"/>
                </a:solidFill>
                <a:latin typeface="Arial"/>
                <a:cs typeface="Arial"/>
              </a:rPr>
              <a:t>T</a:t>
            </a:r>
            <a:r>
              <a:rPr sz="1000" b="1" spc="-35" dirty="0">
                <a:solidFill>
                  <a:srgbClr val="422360"/>
                </a:solidFill>
                <a:latin typeface="Arial"/>
                <a:cs typeface="Arial"/>
              </a:rPr>
              <a:t>E</a:t>
            </a:r>
            <a:endParaRPr sz="1000">
              <a:latin typeface="Arial"/>
              <a:cs typeface="Arial"/>
            </a:endParaRPr>
          </a:p>
        </p:txBody>
      </p:sp>
      <p:sp>
        <p:nvSpPr>
          <p:cNvPr id="25" name="object 25"/>
          <p:cNvSpPr txBox="1"/>
          <p:nvPr/>
        </p:nvSpPr>
        <p:spPr>
          <a:xfrm>
            <a:off x="5531358" y="5384101"/>
            <a:ext cx="1381125" cy="177800"/>
          </a:xfrm>
          <a:prstGeom prst="rect">
            <a:avLst/>
          </a:prstGeom>
        </p:spPr>
        <p:txBody>
          <a:bodyPr vert="horz" wrap="square" lIns="0" tIns="12700" rIns="0" bIns="0" rtlCol="0">
            <a:spAutoFit/>
          </a:bodyPr>
          <a:lstStyle/>
          <a:p>
            <a:pPr marL="12700">
              <a:lnSpc>
                <a:spcPct val="100000"/>
              </a:lnSpc>
              <a:spcBef>
                <a:spcPts val="100"/>
              </a:spcBef>
            </a:pPr>
            <a:r>
              <a:rPr sz="1000" b="1" spc="50" dirty="0">
                <a:solidFill>
                  <a:srgbClr val="422360"/>
                </a:solidFill>
                <a:latin typeface="Arial"/>
                <a:cs typeface="Arial"/>
              </a:rPr>
              <a:t>PITCH</a:t>
            </a:r>
            <a:r>
              <a:rPr sz="1000" b="1" spc="125" dirty="0">
                <a:solidFill>
                  <a:srgbClr val="422360"/>
                </a:solidFill>
                <a:latin typeface="Arial"/>
                <a:cs typeface="Arial"/>
              </a:rPr>
              <a:t> </a:t>
            </a:r>
            <a:r>
              <a:rPr sz="1000" b="1" spc="65" dirty="0">
                <a:solidFill>
                  <a:srgbClr val="422360"/>
                </a:solidFill>
                <a:latin typeface="Arial"/>
                <a:cs typeface="Arial"/>
              </a:rPr>
              <a:t>CONDITIONS</a:t>
            </a:r>
            <a:endParaRPr sz="1000">
              <a:latin typeface="Arial"/>
              <a:cs typeface="Arial"/>
            </a:endParaRPr>
          </a:p>
        </p:txBody>
      </p:sp>
      <p:sp>
        <p:nvSpPr>
          <p:cNvPr id="26" name="object 26"/>
          <p:cNvSpPr txBox="1"/>
          <p:nvPr/>
        </p:nvSpPr>
        <p:spPr>
          <a:xfrm>
            <a:off x="444500" y="4703381"/>
            <a:ext cx="50038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422360"/>
                </a:solidFill>
                <a:latin typeface="Arial"/>
                <a:cs typeface="Arial"/>
              </a:rPr>
              <a:t>VENUE</a:t>
            </a:r>
            <a:endParaRPr sz="1000">
              <a:latin typeface="Arial"/>
              <a:cs typeface="Arial"/>
            </a:endParaRPr>
          </a:p>
        </p:txBody>
      </p:sp>
      <p:sp>
        <p:nvSpPr>
          <p:cNvPr id="27" name="object 27"/>
          <p:cNvSpPr txBox="1"/>
          <p:nvPr/>
        </p:nvSpPr>
        <p:spPr>
          <a:xfrm>
            <a:off x="444500" y="6093396"/>
            <a:ext cx="682625" cy="177800"/>
          </a:xfrm>
          <a:prstGeom prst="rect">
            <a:avLst/>
          </a:prstGeom>
        </p:spPr>
        <p:txBody>
          <a:bodyPr vert="horz" wrap="square" lIns="0" tIns="12700" rIns="0" bIns="0" rtlCol="0">
            <a:spAutoFit/>
          </a:bodyPr>
          <a:lstStyle/>
          <a:p>
            <a:pPr marL="12700">
              <a:lnSpc>
                <a:spcPct val="100000"/>
              </a:lnSpc>
              <a:spcBef>
                <a:spcPts val="100"/>
              </a:spcBef>
            </a:pPr>
            <a:r>
              <a:rPr sz="1000" b="1" spc="25" dirty="0">
                <a:solidFill>
                  <a:srgbClr val="422360"/>
                </a:solidFill>
                <a:latin typeface="Arial"/>
                <a:cs typeface="Arial"/>
              </a:rPr>
              <a:t>KICK</a:t>
            </a:r>
            <a:r>
              <a:rPr sz="1000" b="1" spc="95" dirty="0">
                <a:solidFill>
                  <a:srgbClr val="422360"/>
                </a:solidFill>
                <a:latin typeface="Arial"/>
                <a:cs typeface="Arial"/>
              </a:rPr>
              <a:t> </a:t>
            </a:r>
            <a:r>
              <a:rPr sz="1000" b="1" spc="55" dirty="0">
                <a:solidFill>
                  <a:srgbClr val="422360"/>
                </a:solidFill>
                <a:latin typeface="Arial"/>
                <a:cs typeface="Arial"/>
              </a:rPr>
              <a:t>OFF</a:t>
            </a:r>
            <a:endParaRPr sz="1000">
              <a:latin typeface="Arial"/>
              <a:cs typeface="Arial"/>
            </a:endParaRPr>
          </a:p>
        </p:txBody>
      </p:sp>
      <p:sp>
        <p:nvSpPr>
          <p:cNvPr id="28" name="object 28"/>
          <p:cNvSpPr txBox="1"/>
          <p:nvPr/>
        </p:nvSpPr>
        <p:spPr>
          <a:xfrm>
            <a:off x="5104726" y="2087990"/>
            <a:ext cx="503555" cy="424815"/>
          </a:xfrm>
          <a:prstGeom prst="rect">
            <a:avLst/>
          </a:prstGeom>
        </p:spPr>
        <p:txBody>
          <a:bodyPr vert="horz" wrap="square" lIns="0" tIns="14604" rIns="0" bIns="0" rtlCol="0">
            <a:spAutoFit/>
          </a:bodyPr>
          <a:lstStyle/>
          <a:p>
            <a:pPr marL="12700">
              <a:lnSpc>
                <a:spcPct val="100000"/>
              </a:lnSpc>
              <a:spcBef>
                <a:spcPts val="114"/>
              </a:spcBef>
            </a:pPr>
            <a:r>
              <a:rPr sz="2600" b="1" spc="140" dirty="0">
                <a:solidFill>
                  <a:srgbClr val="6D6E71"/>
                </a:solidFill>
                <a:latin typeface="Arial"/>
                <a:cs typeface="Arial"/>
              </a:rPr>
              <a:t>VS</a:t>
            </a:r>
            <a:endParaRPr sz="2600">
              <a:latin typeface="Arial"/>
              <a:cs typeface="Arial"/>
            </a:endParaRPr>
          </a:p>
        </p:txBody>
      </p:sp>
      <p:sp>
        <p:nvSpPr>
          <p:cNvPr id="29" name="object 29"/>
          <p:cNvSpPr/>
          <p:nvPr/>
        </p:nvSpPr>
        <p:spPr>
          <a:xfrm>
            <a:off x="463550" y="4270781"/>
            <a:ext cx="4678680" cy="320040"/>
          </a:xfrm>
          <a:custGeom>
            <a:avLst/>
            <a:gdLst/>
            <a:ahLst/>
            <a:cxnLst/>
            <a:rect l="l" t="t" r="r" b="b"/>
            <a:pathLst>
              <a:path w="4678680" h="320039">
                <a:moveTo>
                  <a:pt x="0" y="319697"/>
                </a:moveTo>
                <a:lnTo>
                  <a:pt x="4678095" y="319697"/>
                </a:lnTo>
                <a:lnTo>
                  <a:pt x="4678095" y="0"/>
                </a:lnTo>
                <a:lnTo>
                  <a:pt x="0" y="0"/>
                </a:lnTo>
                <a:lnTo>
                  <a:pt x="0" y="319697"/>
                </a:lnTo>
                <a:close/>
              </a:path>
            </a:pathLst>
          </a:custGeom>
          <a:ln w="12700">
            <a:solidFill>
              <a:srgbClr val="C7C8CA"/>
            </a:solidFill>
          </a:ln>
        </p:spPr>
        <p:txBody>
          <a:bodyPr wrap="square" lIns="0" tIns="0" rIns="0" bIns="0" rtlCol="0"/>
          <a:lstStyle/>
          <a:p>
            <a:r>
              <a:rPr lang="en-US" dirty="0"/>
              <a:t>UEFA CHAMPIONS LEAGUE MATCHDAY 1</a:t>
            </a:r>
            <a:endParaRPr dirty="0"/>
          </a:p>
        </p:txBody>
      </p:sp>
      <p:sp>
        <p:nvSpPr>
          <p:cNvPr id="30" name="object 30"/>
          <p:cNvSpPr/>
          <p:nvPr/>
        </p:nvSpPr>
        <p:spPr>
          <a:xfrm>
            <a:off x="463550" y="2161578"/>
            <a:ext cx="3796665" cy="320040"/>
          </a:xfrm>
          <a:custGeom>
            <a:avLst/>
            <a:gdLst/>
            <a:ahLst/>
            <a:cxnLst/>
            <a:rect l="l" t="t" r="r" b="b"/>
            <a:pathLst>
              <a:path w="3796665" h="320039">
                <a:moveTo>
                  <a:pt x="0" y="319697"/>
                </a:moveTo>
                <a:lnTo>
                  <a:pt x="3796106" y="319697"/>
                </a:lnTo>
                <a:lnTo>
                  <a:pt x="3796106" y="0"/>
                </a:lnTo>
                <a:lnTo>
                  <a:pt x="0" y="0"/>
                </a:lnTo>
                <a:lnTo>
                  <a:pt x="0" y="319697"/>
                </a:lnTo>
                <a:close/>
              </a:path>
            </a:pathLst>
          </a:custGeom>
          <a:ln w="12700">
            <a:solidFill>
              <a:srgbClr val="C7C8CA"/>
            </a:solidFill>
          </a:ln>
        </p:spPr>
        <p:txBody>
          <a:bodyPr wrap="square" lIns="0" tIns="0" rIns="0" bIns="0" rtlCol="0"/>
          <a:lstStyle/>
          <a:p>
            <a:r>
              <a:rPr lang="en-US" dirty="0"/>
              <a:t> JUVENTUS				</a:t>
            </a:r>
            <a:endParaRPr dirty="0"/>
          </a:p>
        </p:txBody>
      </p:sp>
      <p:sp>
        <p:nvSpPr>
          <p:cNvPr id="31" name="object 31"/>
          <p:cNvSpPr/>
          <p:nvPr/>
        </p:nvSpPr>
        <p:spPr>
          <a:xfrm>
            <a:off x="6432346" y="2158492"/>
            <a:ext cx="3796665" cy="320040"/>
          </a:xfrm>
          <a:custGeom>
            <a:avLst/>
            <a:gdLst/>
            <a:ahLst/>
            <a:cxnLst/>
            <a:rect l="l" t="t" r="r" b="b"/>
            <a:pathLst>
              <a:path w="3796665" h="320039">
                <a:moveTo>
                  <a:pt x="0" y="319697"/>
                </a:moveTo>
                <a:lnTo>
                  <a:pt x="3796106" y="319697"/>
                </a:lnTo>
                <a:lnTo>
                  <a:pt x="3796106" y="0"/>
                </a:lnTo>
                <a:lnTo>
                  <a:pt x="0" y="0"/>
                </a:lnTo>
                <a:lnTo>
                  <a:pt x="0" y="319697"/>
                </a:lnTo>
                <a:close/>
              </a:path>
            </a:pathLst>
          </a:custGeom>
          <a:ln w="12700">
            <a:solidFill>
              <a:srgbClr val="C7C8CA"/>
            </a:solidFill>
          </a:ln>
        </p:spPr>
        <p:txBody>
          <a:bodyPr wrap="square" lIns="0" tIns="0" rIns="0" bIns="0" rtlCol="0"/>
          <a:lstStyle/>
          <a:p>
            <a:r>
              <a:rPr lang="en-US" dirty="0"/>
              <a:t> B. DORTMUND</a:t>
            </a:r>
            <a:endParaRPr dirty="0"/>
          </a:p>
        </p:txBody>
      </p:sp>
      <p:sp>
        <p:nvSpPr>
          <p:cNvPr id="32" name="object 32"/>
          <p:cNvSpPr/>
          <p:nvPr/>
        </p:nvSpPr>
        <p:spPr>
          <a:xfrm>
            <a:off x="3421507" y="3107436"/>
            <a:ext cx="3796665" cy="320040"/>
          </a:xfrm>
          <a:custGeom>
            <a:avLst/>
            <a:gdLst/>
            <a:ahLst/>
            <a:cxnLst/>
            <a:rect l="l" t="t" r="r" b="b"/>
            <a:pathLst>
              <a:path w="3796665" h="320039">
                <a:moveTo>
                  <a:pt x="0" y="319697"/>
                </a:moveTo>
                <a:lnTo>
                  <a:pt x="3796106" y="319697"/>
                </a:lnTo>
                <a:lnTo>
                  <a:pt x="3796106" y="0"/>
                </a:lnTo>
                <a:lnTo>
                  <a:pt x="0" y="0"/>
                </a:lnTo>
                <a:lnTo>
                  <a:pt x="0" y="319697"/>
                </a:lnTo>
                <a:close/>
              </a:path>
            </a:pathLst>
          </a:custGeom>
          <a:ln w="12700">
            <a:solidFill>
              <a:srgbClr val="C7C8CA"/>
            </a:solidFill>
          </a:ln>
        </p:spPr>
        <p:txBody>
          <a:bodyPr wrap="square" lIns="0" tIns="0" rIns="0" bIns="0" rtlCol="0"/>
          <a:lstStyle/>
          <a:p>
            <a:r>
              <a:rPr lang="en-US" dirty="0"/>
              <a:t> OMACHONU ATANU</a:t>
            </a:r>
            <a:endParaRPr dirty="0"/>
          </a:p>
        </p:txBody>
      </p:sp>
      <mc:AlternateContent xmlns:mc="http://schemas.openxmlformats.org/markup-compatibility/2006" xmlns:a14="http://schemas.microsoft.com/office/drawing/2010/main">
        <mc:Choice Requires="a14">
          <p:sp>
            <p:nvSpPr>
              <p:cNvPr id="33" name="object 33"/>
              <p:cNvSpPr/>
              <p:nvPr/>
            </p:nvSpPr>
            <p:spPr>
              <a:xfrm>
                <a:off x="5550344" y="4270782"/>
                <a:ext cx="4678680" cy="977290"/>
              </a:xfrm>
              <a:custGeom>
                <a:avLst/>
                <a:gdLst/>
                <a:ahLst/>
                <a:cxnLst/>
                <a:rect l="l" t="t" r="r" b="b"/>
                <a:pathLst>
                  <a:path w="4678680" h="1029335">
                    <a:moveTo>
                      <a:pt x="0" y="1029030"/>
                    </a:moveTo>
                    <a:lnTo>
                      <a:pt x="4678095" y="1029030"/>
                    </a:lnTo>
                    <a:lnTo>
                      <a:pt x="4678095" y="0"/>
                    </a:lnTo>
                    <a:lnTo>
                      <a:pt x="0" y="0"/>
                    </a:lnTo>
                    <a:lnTo>
                      <a:pt x="0" y="1029030"/>
                    </a:lnTo>
                    <a:close/>
                  </a:path>
                </a:pathLst>
              </a:custGeom>
              <a:ln w="12700">
                <a:solidFill>
                  <a:srgbClr val="C7C8CA"/>
                </a:solidFill>
              </a:ln>
            </p:spPr>
            <p:txBody>
              <a:bodyPr wrap="square" lIns="0" tIns="0" rIns="0" bIns="0" rtlCol="0"/>
              <a:lstStyle/>
              <a:p>
                <a:r>
                  <a:rPr lang="en-US" dirty="0"/>
                  <a:t> 21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 </a:t>
                </a:r>
              </a:p>
              <a:p>
                <a:r>
                  <a:rPr lang="en-US" dirty="0"/>
                  <a:t> Cloudy Night</a:t>
                </a:r>
              </a:p>
              <a:p>
                <a:r>
                  <a:rPr lang="en-US" dirty="0"/>
                  <a:t> Humidity: 83%, Wind: 6 km/h</a:t>
                </a:r>
              </a:p>
              <a:p>
                <a:endParaRPr dirty="0"/>
              </a:p>
            </p:txBody>
          </p:sp>
        </mc:Choice>
        <mc:Fallback xmlns="">
          <p:sp>
            <p:nvSpPr>
              <p:cNvPr id="33" name="object 33"/>
              <p:cNvSpPr>
                <a:spLocks noRot="1" noChangeAspect="1" noMove="1" noResize="1" noEditPoints="1" noAdjustHandles="1" noChangeArrowheads="1" noChangeShapeType="1" noTextEdit="1"/>
              </p:cNvSpPr>
              <p:nvPr/>
            </p:nvSpPr>
            <p:spPr>
              <a:xfrm>
                <a:off x="5550344" y="4270782"/>
                <a:ext cx="4678680" cy="977290"/>
              </a:xfrm>
              <a:custGeom>
                <a:avLst/>
                <a:gdLst/>
                <a:ahLst/>
                <a:cxnLst/>
                <a:rect l="l" t="t" r="r" b="b"/>
                <a:pathLst>
                  <a:path w="4678680" h="1029335">
                    <a:moveTo>
                      <a:pt x="0" y="1029030"/>
                    </a:moveTo>
                    <a:lnTo>
                      <a:pt x="4678095" y="1029030"/>
                    </a:lnTo>
                    <a:lnTo>
                      <a:pt x="4678095" y="0"/>
                    </a:lnTo>
                    <a:lnTo>
                      <a:pt x="0" y="0"/>
                    </a:lnTo>
                    <a:lnTo>
                      <a:pt x="0" y="1029030"/>
                    </a:lnTo>
                    <a:close/>
                  </a:path>
                </a:pathLst>
              </a:custGeom>
              <a:blipFill>
                <a:blip r:embed="rId5"/>
                <a:stretch>
                  <a:fillRect l="-1688" t="-7407"/>
                </a:stretch>
              </a:blipFill>
              <a:ln w="12700">
                <a:solidFill>
                  <a:srgbClr val="C7C8CA"/>
                </a:solidFill>
              </a:ln>
            </p:spPr>
            <p:txBody>
              <a:bodyPr/>
              <a:lstStyle/>
              <a:p>
                <a:r>
                  <a:rPr lang="en-NG">
                    <a:noFill/>
                  </a:rPr>
                  <a:t> </a:t>
                </a:r>
              </a:p>
            </p:txBody>
          </p:sp>
        </mc:Fallback>
      </mc:AlternateContent>
      <p:sp>
        <p:nvSpPr>
          <p:cNvPr id="34" name="object 34"/>
          <p:cNvSpPr/>
          <p:nvPr/>
        </p:nvSpPr>
        <p:spPr>
          <a:xfrm>
            <a:off x="463550" y="5660771"/>
            <a:ext cx="4678680" cy="320040"/>
          </a:xfrm>
          <a:custGeom>
            <a:avLst/>
            <a:gdLst/>
            <a:ahLst/>
            <a:cxnLst/>
            <a:rect l="l" t="t" r="r" b="b"/>
            <a:pathLst>
              <a:path w="4678680" h="320039">
                <a:moveTo>
                  <a:pt x="0" y="319697"/>
                </a:moveTo>
                <a:lnTo>
                  <a:pt x="4678095" y="319697"/>
                </a:lnTo>
                <a:lnTo>
                  <a:pt x="4678095" y="0"/>
                </a:lnTo>
                <a:lnTo>
                  <a:pt x="0" y="0"/>
                </a:lnTo>
                <a:lnTo>
                  <a:pt x="0" y="319697"/>
                </a:lnTo>
                <a:close/>
              </a:path>
            </a:pathLst>
          </a:custGeom>
          <a:ln w="12700">
            <a:solidFill>
              <a:srgbClr val="C7C8CA"/>
            </a:solidFill>
          </a:ln>
        </p:spPr>
        <p:txBody>
          <a:bodyPr wrap="square" lIns="0" tIns="0" rIns="0" bIns="0" rtlCol="0"/>
          <a:lstStyle/>
          <a:p>
            <a:r>
              <a:rPr lang="en-US" dirty="0"/>
              <a:t> TUESDAY, 16</a:t>
            </a:r>
            <a:r>
              <a:rPr lang="en-US" baseline="30000" dirty="0"/>
              <a:t>TH</a:t>
            </a:r>
            <a:r>
              <a:rPr lang="en-US" dirty="0"/>
              <a:t> SEPTEMBER 2025</a:t>
            </a:r>
            <a:endParaRPr dirty="0"/>
          </a:p>
        </p:txBody>
      </p:sp>
      <p:sp>
        <p:nvSpPr>
          <p:cNvPr id="35" name="object 35"/>
          <p:cNvSpPr/>
          <p:nvPr/>
        </p:nvSpPr>
        <p:spPr>
          <a:xfrm>
            <a:off x="5550344" y="5660771"/>
            <a:ext cx="4678680" cy="1029335"/>
          </a:xfrm>
          <a:custGeom>
            <a:avLst/>
            <a:gdLst/>
            <a:ahLst/>
            <a:cxnLst/>
            <a:rect l="l" t="t" r="r" b="b"/>
            <a:pathLst>
              <a:path w="4678680" h="1029334">
                <a:moveTo>
                  <a:pt x="0" y="1029030"/>
                </a:moveTo>
                <a:lnTo>
                  <a:pt x="4678095" y="1029030"/>
                </a:lnTo>
                <a:lnTo>
                  <a:pt x="4678095" y="0"/>
                </a:lnTo>
                <a:lnTo>
                  <a:pt x="0" y="0"/>
                </a:lnTo>
                <a:lnTo>
                  <a:pt x="0" y="1029030"/>
                </a:lnTo>
                <a:close/>
              </a:path>
            </a:pathLst>
          </a:custGeom>
          <a:ln w="12700">
            <a:solidFill>
              <a:srgbClr val="C7C8CA"/>
            </a:solidFill>
          </a:ln>
        </p:spPr>
        <p:txBody>
          <a:bodyPr wrap="square" lIns="0" tIns="0" rIns="0" bIns="0" rtlCol="0"/>
          <a:lstStyle/>
          <a:p>
            <a:r>
              <a:rPr lang="en-US" dirty="0"/>
              <a:t> A well-kept Fine Grass</a:t>
            </a:r>
          </a:p>
          <a:p>
            <a:r>
              <a:rPr lang="en-US" dirty="0"/>
              <a:t> </a:t>
            </a:r>
            <a:endParaRPr dirty="0"/>
          </a:p>
        </p:txBody>
      </p:sp>
      <p:sp>
        <p:nvSpPr>
          <p:cNvPr id="36" name="object 36"/>
          <p:cNvSpPr/>
          <p:nvPr/>
        </p:nvSpPr>
        <p:spPr>
          <a:xfrm>
            <a:off x="463550" y="4980101"/>
            <a:ext cx="4678680" cy="320040"/>
          </a:xfrm>
          <a:custGeom>
            <a:avLst/>
            <a:gdLst/>
            <a:ahLst/>
            <a:cxnLst/>
            <a:rect l="l" t="t" r="r" b="b"/>
            <a:pathLst>
              <a:path w="4678680" h="320039">
                <a:moveTo>
                  <a:pt x="0" y="319697"/>
                </a:moveTo>
                <a:lnTo>
                  <a:pt x="4678095" y="319697"/>
                </a:lnTo>
                <a:lnTo>
                  <a:pt x="4678095" y="0"/>
                </a:lnTo>
                <a:lnTo>
                  <a:pt x="0" y="0"/>
                </a:lnTo>
                <a:lnTo>
                  <a:pt x="0" y="319697"/>
                </a:lnTo>
                <a:close/>
              </a:path>
            </a:pathLst>
          </a:custGeom>
          <a:ln w="12700">
            <a:solidFill>
              <a:srgbClr val="C7C8CA"/>
            </a:solidFill>
          </a:ln>
        </p:spPr>
        <p:txBody>
          <a:bodyPr wrap="square" lIns="0" tIns="0" rIns="0" bIns="0" rtlCol="0"/>
          <a:lstStyle/>
          <a:p>
            <a:r>
              <a:rPr lang="en-US" dirty="0"/>
              <a:t>JUVENTUS STADIUM - TURIN</a:t>
            </a:r>
            <a:endParaRPr dirty="0"/>
          </a:p>
        </p:txBody>
      </p:sp>
      <p:sp>
        <p:nvSpPr>
          <p:cNvPr id="37" name="object 37"/>
          <p:cNvSpPr/>
          <p:nvPr/>
        </p:nvSpPr>
        <p:spPr>
          <a:xfrm>
            <a:off x="463550" y="6370104"/>
            <a:ext cx="4678680" cy="320040"/>
          </a:xfrm>
          <a:custGeom>
            <a:avLst/>
            <a:gdLst/>
            <a:ahLst/>
            <a:cxnLst/>
            <a:rect l="l" t="t" r="r" b="b"/>
            <a:pathLst>
              <a:path w="4678680" h="320040">
                <a:moveTo>
                  <a:pt x="0" y="319697"/>
                </a:moveTo>
                <a:lnTo>
                  <a:pt x="4678095" y="319697"/>
                </a:lnTo>
                <a:lnTo>
                  <a:pt x="4678095" y="0"/>
                </a:lnTo>
                <a:lnTo>
                  <a:pt x="0" y="0"/>
                </a:lnTo>
                <a:lnTo>
                  <a:pt x="0" y="319697"/>
                </a:lnTo>
                <a:close/>
              </a:path>
            </a:pathLst>
          </a:custGeom>
          <a:ln w="12700">
            <a:solidFill>
              <a:srgbClr val="C7C8CA"/>
            </a:solidFill>
          </a:ln>
        </p:spPr>
        <p:txBody>
          <a:bodyPr wrap="square" lIns="0" tIns="0" rIns="0" bIns="0" rtlCol="0"/>
          <a:lstStyle/>
          <a:p>
            <a:r>
              <a:rPr lang="en-US" dirty="0"/>
              <a:t> 20:00</a:t>
            </a:r>
            <a:endParaRPr dirty="0"/>
          </a:p>
        </p:txBody>
      </p:sp>
      <p:sp>
        <p:nvSpPr>
          <p:cNvPr id="38" name="object 38"/>
          <p:cNvSpPr/>
          <p:nvPr/>
        </p:nvSpPr>
        <p:spPr>
          <a:xfrm>
            <a:off x="457200" y="3672001"/>
            <a:ext cx="9777730" cy="0"/>
          </a:xfrm>
          <a:custGeom>
            <a:avLst/>
            <a:gdLst/>
            <a:ahLst/>
            <a:cxnLst/>
            <a:rect l="l" t="t" r="r" b="b"/>
            <a:pathLst>
              <a:path w="9777730">
                <a:moveTo>
                  <a:pt x="0" y="0"/>
                </a:moveTo>
                <a:lnTo>
                  <a:pt x="9777603" y="0"/>
                </a:lnTo>
              </a:path>
            </a:pathLst>
          </a:custGeom>
          <a:ln w="12700">
            <a:solidFill>
              <a:srgbClr val="422360"/>
            </a:solidFill>
          </a:ln>
        </p:spPr>
        <p:txBody>
          <a:bodyPr wrap="square" lIns="0" tIns="0" rIns="0" bIns="0" rtlCol="0"/>
          <a:lstStyle/>
          <a:p>
            <a:endParaRPr/>
          </a:p>
        </p:txBody>
      </p:sp>
      <p:sp>
        <p:nvSpPr>
          <p:cNvPr id="39" name="object 39"/>
          <p:cNvSpPr/>
          <p:nvPr/>
        </p:nvSpPr>
        <p:spPr>
          <a:xfrm>
            <a:off x="4365002" y="1981288"/>
            <a:ext cx="662305" cy="662305"/>
          </a:xfrm>
          <a:custGeom>
            <a:avLst/>
            <a:gdLst/>
            <a:ahLst/>
            <a:cxnLst/>
            <a:rect l="l" t="t" r="r" b="b"/>
            <a:pathLst>
              <a:path w="662304" h="662305">
                <a:moveTo>
                  <a:pt x="331127" y="0"/>
                </a:moveTo>
                <a:lnTo>
                  <a:pt x="282194" y="3590"/>
                </a:lnTo>
                <a:lnTo>
                  <a:pt x="235491" y="14020"/>
                </a:lnTo>
                <a:lnTo>
                  <a:pt x="191530" y="30777"/>
                </a:lnTo>
                <a:lnTo>
                  <a:pt x="150823" y="53349"/>
                </a:lnTo>
                <a:lnTo>
                  <a:pt x="113881" y="81224"/>
                </a:lnTo>
                <a:lnTo>
                  <a:pt x="81218" y="113889"/>
                </a:lnTo>
                <a:lnTo>
                  <a:pt x="53345" y="150832"/>
                </a:lnTo>
                <a:lnTo>
                  <a:pt x="30775" y="191541"/>
                </a:lnTo>
                <a:lnTo>
                  <a:pt x="14019" y="235503"/>
                </a:lnTo>
                <a:lnTo>
                  <a:pt x="3590" y="282207"/>
                </a:lnTo>
                <a:lnTo>
                  <a:pt x="0" y="331139"/>
                </a:lnTo>
                <a:lnTo>
                  <a:pt x="3590" y="380072"/>
                </a:lnTo>
                <a:lnTo>
                  <a:pt x="14019" y="426774"/>
                </a:lnTo>
                <a:lnTo>
                  <a:pt x="30775" y="470736"/>
                </a:lnTo>
                <a:lnTo>
                  <a:pt x="53345" y="511443"/>
                </a:lnTo>
                <a:lnTo>
                  <a:pt x="81218" y="548384"/>
                </a:lnTo>
                <a:lnTo>
                  <a:pt x="113881" y="581048"/>
                </a:lnTo>
                <a:lnTo>
                  <a:pt x="150823" y="608921"/>
                </a:lnTo>
                <a:lnTo>
                  <a:pt x="191530" y="631491"/>
                </a:lnTo>
                <a:lnTo>
                  <a:pt x="235491" y="648247"/>
                </a:lnTo>
                <a:lnTo>
                  <a:pt x="282194" y="658676"/>
                </a:lnTo>
                <a:lnTo>
                  <a:pt x="331127" y="662266"/>
                </a:lnTo>
                <a:lnTo>
                  <a:pt x="380059" y="658676"/>
                </a:lnTo>
                <a:lnTo>
                  <a:pt x="426762" y="648247"/>
                </a:lnTo>
                <a:lnTo>
                  <a:pt x="470723" y="631491"/>
                </a:lnTo>
                <a:lnTo>
                  <a:pt x="511430" y="608921"/>
                </a:lnTo>
                <a:lnTo>
                  <a:pt x="548372" y="581048"/>
                </a:lnTo>
                <a:lnTo>
                  <a:pt x="581035" y="548384"/>
                </a:lnTo>
                <a:lnTo>
                  <a:pt x="608908" y="511443"/>
                </a:lnTo>
                <a:lnTo>
                  <a:pt x="631478" y="470736"/>
                </a:lnTo>
                <a:lnTo>
                  <a:pt x="648234" y="426774"/>
                </a:lnTo>
                <a:lnTo>
                  <a:pt x="658664" y="380072"/>
                </a:lnTo>
                <a:lnTo>
                  <a:pt x="662254" y="331139"/>
                </a:lnTo>
                <a:lnTo>
                  <a:pt x="658664" y="282207"/>
                </a:lnTo>
                <a:lnTo>
                  <a:pt x="648234" y="235503"/>
                </a:lnTo>
                <a:lnTo>
                  <a:pt x="631478" y="191541"/>
                </a:lnTo>
                <a:lnTo>
                  <a:pt x="608908" y="150832"/>
                </a:lnTo>
                <a:lnTo>
                  <a:pt x="581035" y="113889"/>
                </a:lnTo>
                <a:lnTo>
                  <a:pt x="548372" y="81224"/>
                </a:lnTo>
                <a:lnTo>
                  <a:pt x="511430" y="53349"/>
                </a:lnTo>
                <a:lnTo>
                  <a:pt x="470723" y="30777"/>
                </a:lnTo>
                <a:lnTo>
                  <a:pt x="426762" y="14020"/>
                </a:lnTo>
                <a:lnTo>
                  <a:pt x="380059" y="3590"/>
                </a:lnTo>
                <a:lnTo>
                  <a:pt x="331127" y="0"/>
                </a:lnTo>
                <a:close/>
              </a:path>
            </a:pathLst>
          </a:custGeom>
          <a:solidFill>
            <a:srgbClr val="422360"/>
          </a:solidFill>
        </p:spPr>
        <p:txBody>
          <a:bodyPr wrap="square" lIns="0" tIns="0" rIns="0" bIns="0" rtlCol="0"/>
          <a:lstStyle/>
          <a:p>
            <a:r>
              <a:rPr lang="en-US" dirty="0"/>
              <a:t> </a:t>
            </a:r>
          </a:p>
          <a:p>
            <a:r>
              <a:rPr lang="en-US" dirty="0"/>
              <a:t>     </a:t>
            </a:r>
            <a:r>
              <a:rPr lang="en-US" dirty="0">
                <a:solidFill>
                  <a:schemeClr val="bg1"/>
                </a:solidFill>
              </a:rPr>
              <a:t>4</a:t>
            </a:r>
            <a:endParaRPr dirty="0"/>
          </a:p>
        </p:txBody>
      </p:sp>
      <p:sp>
        <p:nvSpPr>
          <p:cNvPr id="40" name="object 40"/>
          <p:cNvSpPr/>
          <p:nvPr/>
        </p:nvSpPr>
        <p:spPr>
          <a:xfrm>
            <a:off x="5663781" y="1981288"/>
            <a:ext cx="662305" cy="662305"/>
          </a:xfrm>
          <a:custGeom>
            <a:avLst/>
            <a:gdLst/>
            <a:ahLst/>
            <a:cxnLst/>
            <a:rect l="l" t="t" r="r" b="b"/>
            <a:pathLst>
              <a:path w="662304" h="662305">
                <a:moveTo>
                  <a:pt x="331127" y="0"/>
                </a:moveTo>
                <a:lnTo>
                  <a:pt x="282194" y="3590"/>
                </a:lnTo>
                <a:lnTo>
                  <a:pt x="235491" y="14020"/>
                </a:lnTo>
                <a:lnTo>
                  <a:pt x="191530" y="30777"/>
                </a:lnTo>
                <a:lnTo>
                  <a:pt x="150823" y="53349"/>
                </a:lnTo>
                <a:lnTo>
                  <a:pt x="113881" y="81224"/>
                </a:lnTo>
                <a:lnTo>
                  <a:pt x="81218" y="113889"/>
                </a:lnTo>
                <a:lnTo>
                  <a:pt x="53345" y="150832"/>
                </a:lnTo>
                <a:lnTo>
                  <a:pt x="30775" y="191541"/>
                </a:lnTo>
                <a:lnTo>
                  <a:pt x="14019" y="235503"/>
                </a:lnTo>
                <a:lnTo>
                  <a:pt x="3590" y="282207"/>
                </a:lnTo>
                <a:lnTo>
                  <a:pt x="0" y="331139"/>
                </a:lnTo>
                <a:lnTo>
                  <a:pt x="3590" y="380072"/>
                </a:lnTo>
                <a:lnTo>
                  <a:pt x="14019" y="426774"/>
                </a:lnTo>
                <a:lnTo>
                  <a:pt x="30775" y="470736"/>
                </a:lnTo>
                <a:lnTo>
                  <a:pt x="53345" y="511443"/>
                </a:lnTo>
                <a:lnTo>
                  <a:pt x="81218" y="548384"/>
                </a:lnTo>
                <a:lnTo>
                  <a:pt x="113881" y="581048"/>
                </a:lnTo>
                <a:lnTo>
                  <a:pt x="150823" y="608921"/>
                </a:lnTo>
                <a:lnTo>
                  <a:pt x="191530" y="631491"/>
                </a:lnTo>
                <a:lnTo>
                  <a:pt x="235491" y="648247"/>
                </a:lnTo>
                <a:lnTo>
                  <a:pt x="282194" y="658676"/>
                </a:lnTo>
                <a:lnTo>
                  <a:pt x="331127" y="662266"/>
                </a:lnTo>
                <a:lnTo>
                  <a:pt x="380059" y="658676"/>
                </a:lnTo>
                <a:lnTo>
                  <a:pt x="426762" y="648247"/>
                </a:lnTo>
                <a:lnTo>
                  <a:pt x="470723" y="631491"/>
                </a:lnTo>
                <a:lnTo>
                  <a:pt x="511430" y="608921"/>
                </a:lnTo>
                <a:lnTo>
                  <a:pt x="548372" y="581048"/>
                </a:lnTo>
                <a:lnTo>
                  <a:pt x="581035" y="548384"/>
                </a:lnTo>
                <a:lnTo>
                  <a:pt x="608908" y="511443"/>
                </a:lnTo>
                <a:lnTo>
                  <a:pt x="631478" y="470736"/>
                </a:lnTo>
                <a:lnTo>
                  <a:pt x="648234" y="426774"/>
                </a:lnTo>
                <a:lnTo>
                  <a:pt x="658664" y="380072"/>
                </a:lnTo>
                <a:lnTo>
                  <a:pt x="662254" y="331139"/>
                </a:lnTo>
                <a:lnTo>
                  <a:pt x="658664" y="282207"/>
                </a:lnTo>
                <a:lnTo>
                  <a:pt x="648234" y="235503"/>
                </a:lnTo>
                <a:lnTo>
                  <a:pt x="631478" y="191541"/>
                </a:lnTo>
                <a:lnTo>
                  <a:pt x="608908" y="150832"/>
                </a:lnTo>
                <a:lnTo>
                  <a:pt x="581035" y="113889"/>
                </a:lnTo>
                <a:lnTo>
                  <a:pt x="548372" y="81224"/>
                </a:lnTo>
                <a:lnTo>
                  <a:pt x="511430" y="53349"/>
                </a:lnTo>
                <a:lnTo>
                  <a:pt x="470723" y="30777"/>
                </a:lnTo>
                <a:lnTo>
                  <a:pt x="426762" y="14020"/>
                </a:lnTo>
                <a:lnTo>
                  <a:pt x="380059" y="3590"/>
                </a:lnTo>
                <a:lnTo>
                  <a:pt x="331127" y="0"/>
                </a:lnTo>
                <a:close/>
              </a:path>
            </a:pathLst>
          </a:custGeom>
          <a:solidFill>
            <a:srgbClr val="422360"/>
          </a:solidFill>
        </p:spPr>
        <p:txBody>
          <a:bodyPr wrap="square" lIns="0" tIns="0" rIns="0" bIns="0" rtlCol="0"/>
          <a:lstStyle/>
          <a:p>
            <a:r>
              <a:rPr lang="en-US" dirty="0"/>
              <a:t> </a:t>
            </a:r>
          </a:p>
          <a:p>
            <a:r>
              <a:rPr lang="en-US" dirty="0">
                <a:solidFill>
                  <a:schemeClr val="bg1"/>
                </a:solidFill>
              </a:rPr>
              <a:t>      4</a:t>
            </a:r>
            <a:endParaRPr dirty="0">
              <a:solidFill>
                <a:schemeClr val="bg1"/>
              </a:solidFill>
            </a:endParaRPr>
          </a:p>
        </p:txBody>
      </p:sp>
      <p:sp>
        <p:nvSpPr>
          <p:cNvPr id="41" name="object 41"/>
          <p:cNvSpPr/>
          <p:nvPr/>
        </p:nvSpPr>
        <p:spPr>
          <a:xfrm>
            <a:off x="4514011" y="2130310"/>
            <a:ext cx="364490" cy="364490"/>
          </a:xfrm>
          <a:custGeom>
            <a:avLst/>
            <a:gdLst/>
            <a:ahLst/>
            <a:cxnLst/>
            <a:rect l="l" t="t" r="r" b="b"/>
            <a:pathLst>
              <a:path w="364489" h="364489">
                <a:moveTo>
                  <a:pt x="0" y="364223"/>
                </a:moveTo>
                <a:lnTo>
                  <a:pt x="364223" y="364223"/>
                </a:lnTo>
                <a:lnTo>
                  <a:pt x="364223" y="0"/>
                </a:lnTo>
                <a:lnTo>
                  <a:pt x="0" y="0"/>
                </a:lnTo>
                <a:lnTo>
                  <a:pt x="0" y="364223"/>
                </a:lnTo>
                <a:close/>
              </a:path>
            </a:pathLst>
          </a:custGeom>
          <a:ln w="12700">
            <a:solidFill>
              <a:srgbClr val="774791"/>
            </a:solidFill>
          </a:ln>
        </p:spPr>
        <p:txBody>
          <a:bodyPr wrap="square" lIns="0" tIns="0" rIns="0" bIns="0" rtlCol="0"/>
          <a:lstStyle/>
          <a:p>
            <a:endParaRPr/>
          </a:p>
        </p:txBody>
      </p:sp>
      <p:sp>
        <p:nvSpPr>
          <p:cNvPr id="42" name="object 42"/>
          <p:cNvSpPr/>
          <p:nvPr/>
        </p:nvSpPr>
        <p:spPr>
          <a:xfrm>
            <a:off x="5812790" y="2130310"/>
            <a:ext cx="364490" cy="364490"/>
          </a:xfrm>
          <a:custGeom>
            <a:avLst/>
            <a:gdLst/>
            <a:ahLst/>
            <a:cxnLst/>
            <a:rect l="l" t="t" r="r" b="b"/>
            <a:pathLst>
              <a:path w="364489" h="364489">
                <a:moveTo>
                  <a:pt x="0" y="364223"/>
                </a:moveTo>
                <a:lnTo>
                  <a:pt x="364223" y="364223"/>
                </a:lnTo>
                <a:lnTo>
                  <a:pt x="364223" y="0"/>
                </a:lnTo>
                <a:lnTo>
                  <a:pt x="0" y="0"/>
                </a:lnTo>
                <a:lnTo>
                  <a:pt x="0" y="364223"/>
                </a:lnTo>
                <a:close/>
              </a:path>
            </a:pathLst>
          </a:custGeom>
          <a:ln w="12700">
            <a:solidFill>
              <a:srgbClr val="774791"/>
            </a:solidFill>
          </a:ln>
        </p:spPr>
        <p:txBody>
          <a:bodyPr wrap="square" lIns="0" tIns="0" rIns="0" bIns="0" rtlCol="0"/>
          <a:lstStyle/>
          <a:p>
            <a:endParaRPr/>
          </a:p>
        </p:txBody>
      </p:sp>
      <p:sp>
        <p:nvSpPr>
          <p:cNvPr id="43" name="object 43"/>
          <p:cNvSpPr txBox="1"/>
          <p:nvPr/>
        </p:nvSpPr>
        <p:spPr>
          <a:xfrm>
            <a:off x="469900" y="1439113"/>
            <a:ext cx="9752330" cy="244298"/>
          </a:xfrm>
          <a:prstGeom prst="rect">
            <a:avLst/>
          </a:prstGeom>
          <a:ln w="12700">
            <a:solidFill>
              <a:srgbClr val="C7C8CA"/>
            </a:solidFill>
          </a:ln>
        </p:spPr>
        <p:txBody>
          <a:bodyPr vert="horz" wrap="square" lIns="0" tIns="59055" rIns="0" bIns="0" rtlCol="0" anchor="ctr">
            <a:spAutoFit/>
          </a:bodyPr>
          <a:lstStyle/>
          <a:p>
            <a:pPr>
              <a:lnSpc>
                <a:spcPct val="100000"/>
              </a:lnSpc>
              <a:spcBef>
                <a:spcPts val="465"/>
              </a:spcBef>
            </a:pPr>
            <a:r>
              <a:rPr sz="1200" dirty="0">
                <a:solidFill>
                  <a:srgbClr val="706D6D"/>
                </a:solidFill>
                <a:latin typeface="Arial"/>
                <a:cs typeface="Arial"/>
              </a:rPr>
              <a:t>Focus of the repor</a:t>
            </a:r>
            <a:r>
              <a:rPr lang="en-US" sz="1200" dirty="0">
                <a:solidFill>
                  <a:srgbClr val="706D6D"/>
                </a:solidFill>
                <a:latin typeface="Arial"/>
                <a:cs typeface="Arial"/>
              </a:rPr>
              <a:t>t</a:t>
            </a:r>
            <a:r>
              <a:rPr sz="1200" spc="-95" dirty="0">
                <a:solidFill>
                  <a:srgbClr val="706D6D"/>
                </a:solidFill>
                <a:latin typeface="Arial"/>
                <a:cs typeface="Arial"/>
              </a:rPr>
              <a:t> </a:t>
            </a:r>
            <a:r>
              <a:rPr lang="en-NG" sz="1200" dirty="0">
                <a:solidFill>
                  <a:srgbClr val="706D6D"/>
                </a:solidFill>
                <a:latin typeface="Arial"/>
                <a:cs typeface="Arial"/>
              </a:rPr>
              <a:t>–</a:t>
            </a:r>
            <a:r>
              <a:rPr lang="en-US" sz="1200" dirty="0">
                <a:solidFill>
                  <a:srgbClr val="706D6D"/>
                </a:solidFill>
                <a:latin typeface="Arial"/>
                <a:cs typeface="Arial"/>
              </a:rPr>
              <a:t> </a:t>
            </a:r>
            <a:r>
              <a:rPr lang="en-US" sz="1200" b="1" dirty="0">
                <a:solidFill>
                  <a:srgbClr val="706D6D"/>
                </a:solidFill>
                <a:latin typeface="Arial"/>
                <a:cs typeface="Arial"/>
              </a:rPr>
              <a:t>DORTMUND</a:t>
            </a:r>
            <a:r>
              <a:rPr lang="en-US" sz="1200" dirty="0">
                <a:solidFill>
                  <a:srgbClr val="706D6D"/>
                </a:solidFill>
                <a:latin typeface="Arial"/>
                <a:cs typeface="Arial"/>
              </a:rPr>
              <a:t>							</a:t>
            </a:r>
            <a:endParaRPr sz="1200" dirty="0">
              <a:latin typeface="Arial"/>
              <a:cs typeface="Arial"/>
            </a:endParaRPr>
          </a:p>
        </p:txBody>
      </p:sp>
      <p:pic>
        <p:nvPicPr>
          <p:cNvPr id="44" name="Image" descr="Image">
            <a:extLst>
              <a:ext uri="{FF2B5EF4-FFF2-40B4-BE49-F238E27FC236}">
                <a16:creationId xmlns:a16="http://schemas.microsoft.com/office/drawing/2014/main" id="{6CA7C2EF-8D4F-4486-8B23-FC42809FEECA}"/>
              </a:ext>
            </a:extLst>
          </p:cNvPr>
          <p:cNvPicPr>
            <a:picLocks noChangeAspect="1"/>
          </p:cNvPicPr>
          <p:nvPr/>
        </p:nvPicPr>
        <p:blipFill>
          <a:blip r:embed="rId6"/>
          <a:stretch>
            <a:fillRect/>
          </a:stretch>
        </p:blipFill>
        <p:spPr>
          <a:xfrm>
            <a:off x="4827016" y="67262"/>
            <a:ext cx="1001901" cy="951379"/>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3629869" y="887100"/>
            <a:ext cx="3432391" cy="382156"/>
          </a:xfrm>
          <a:prstGeom prst="rect">
            <a:avLst/>
          </a:prstGeom>
        </p:spPr>
        <p:txBody>
          <a:bodyPr vert="horz" wrap="square" lIns="0" tIns="12700" rIns="0" bIns="0" rtlCol="0">
            <a:spAutoFit/>
          </a:bodyPr>
          <a:lstStyle/>
          <a:p>
            <a:pPr marL="12700">
              <a:lnSpc>
                <a:spcPct val="100000"/>
              </a:lnSpc>
              <a:spcBef>
                <a:spcPts val="100"/>
              </a:spcBef>
            </a:pPr>
            <a:r>
              <a:rPr lang="en-GB" spc="130" dirty="0"/>
              <a:t>GAME ASSESSMENT</a:t>
            </a:r>
            <a:endParaRPr spc="130" dirty="0"/>
          </a:p>
        </p:txBody>
      </p:sp>
      <p:sp>
        <p:nvSpPr>
          <p:cNvPr id="21" name="object 21"/>
          <p:cNvSpPr/>
          <p:nvPr/>
        </p:nvSpPr>
        <p:spPr>
          <a:xfrm>
            <a:off x="147599" y="1287732"/>
            <a:ext cx="9777730" cy="4627292"/>
          </a:xfrm>
          <a:custGeom>
            <a:avLst/>
            <a:gdLst/>
            <a:ahLst/>
            <a:cxnLst/>
            <a:rect l="l" t="t" r="r" b="b"/>
            <a:pathLst>
              <a:path w="9780905" h="5091430">
                <a:moveTo>
                  <a:pt x="0" y="5090833"/>
                </a:moveTo>
                <a:lnTo>
                  <a:pt x="9780778" y="5090833"/>
                </a:lnTo>
                <a:lnTo>
                  <a:pt x="9780778" y="0"/>
                </a:lnTo>
                <a:lnTo>
                  <a:pt x="0" y="0"/>
                </a:lnTo>
                <a:lnTo>
                  <a:pt x="0" y="5090833"/>
                </a:lnTo>
                <a:close/>
              </a:path>
            </a:pathLst>
          </a:custGeom>
          <a:ln w="12700">
            <a:solidFill>
              <a:srgbClr val="C7C8CA"/>
            </a:solidFill>
          </a:ln>
        </p:spPr>
        <p:txBody>
          <a:bodyPr wrap="square" lIns="0" tIns="0" rIns="0" bIns="0" rtlCol="0"/>
          <a:lstStyle/>
          <a:p>
            <a:r>
              <a:rPr lang="en-US" sz="1400" dirty="0"/>
              <a:t>     </a:t>
            </a:r>
            <a:r>
              <a:rPr lang="en-NG" sz="1400" dirty="0"/>
              <a:t>Dortmund started the game with a good gameplan to limit the chances and spaces for Juventus to play with. This brought about a </a:t>
            </a:r>
            <a:r>
              <a:rPr lang="en-US" sz="1400" dirty="0"/>
              <a:t>tight 1</a:t>
            </a:r>
            <a:r>
              <a:rPr lang="en-US" sz="1400" baseline="30000" dirty="0"/>
              <a:t>st</a:t>
            </a:r>
            <a:r>
              <a:rPr lang="en-US" sz="1400" dirty="0"/>
              <a:t> </a:t>
            </a:r>
            <a:r>
              <a:rPr lang="en-NG" sz="1400" dirty="0"/>
              <a:t>half, as both teams were limited to fewer chances being created. Occasionally</a:t>
            </a:r>
            <a:r>
              <a:rPr lang="en-US" sz="1400" dirty="0"/>
              <a:t>,</a:t>
            </a:r>
            <a:r>
              <a:rPr lang="en-NG" sz="1400" dirty="0"/>
              <a:t> Dortmund players marked in clusters, thereby blocking the </a:t>
            </a:r>
            <a:r>
              <a:rPr lang="en-US" sz="1400" dirty="0" err="1"/>
              <a:t>Juvebtus</a:t>
            </a:r>
            <a:r>
              <a:rPr lang="en-NG" sz="1400" dirty="0"/>
              <a:t> players with the ball from seeing or being able to playout easily. Meanwhile, this was also the case when attacking, as they sometimes played in clusters thereby boxing themselves in each others path and losing possession. </a:t>
            </a:r>
            <a:endParaRPr lang="en-US" sz="1400" dirty="0"/>
          </a:p>
          <a:p>
            <a:endParaRPr lang="en-NG" sz="1400" dirty="0"/>
          </a:p>
          <a:p>
            <a:r>
              <a:rPr lang="en-US" sz="1400" dirty="0"/>
              <a:t>     </a:t>
            </a:r>
            <a:r>
              <a:rPr lang="en-NG" sz="1400" dirty="0"/>
              <a:t>The 2nd half saw a change in approach as Dortmund moved the ball faster and every attack went through Adeyemi, which resulted into more chances created and goalscoring opportunities being exploited. A faster ball movement resulted into 3 goals and a penalty scored. However this is also left them exposed, as they continued to press with numbers forward, they left spaces at the back for counter attacks. Possession was lost in the middle third and a forward pass released Juventus striker to run into a 1v1 situation to score. They had a very mobile backline, which constantly stepped out fast as the ball changes direction, but a poor pass in the defensive third rather than clearance, meant Juventus won the ball deep, and a quick cross into the box caught their offside line out of shape, this was evident in the last 2 goals they conceded in stoppage time. </a:t>
            </a:r>
            <a:endParaRPr lang="en-US" sz="1400" dirty="0"/>
          </a:p>
          <a:p>
            <a:endParaRPr lang="en-NG" sz="1400" dirty="0"/>
          </a:p>
          <a:p>
            <a:r>
              <a:rPr lang="en-US" sz="1400" dirty="0"/>
              <a:t>      </a:t>
            </a:r>
            <a:r>
              <a:rPr lang="en-NG" sz="1400" dirty="0"/>
              <a:t>Lack of proper game management cost them the game, as they went into the stoppage time leading 4-2. A good ball retention would have seen them win the game</a:t>
            </a:r>
            <a:r>
              <a:rPr lang="en-US" sz="1400" dirty="0"/>
              <a:t>. A</a:t>
            </a:r>
            <a:r>
              <a:rPr lang="en-NG" sz="1400" dirty="0" err="1"/>
              <a:t>fter</a:t>
            </a:r>
            <a:r>
              <a:rPr lang="en-NG" sz="1400" dirty="0"/>
              <a:t> conceding the 3rd goal, they pushed more players forward to score a 5th goal rather than see the game out. They lost possession</a:t>
            </a:r>
            <a:r>
              <a:rPr lang="en-US" sz="1400" dirty="0"/>
              <a:t> and</a:t>
            </a:r>
            <a:r>
              <a:rPr lang="en-NG" sz="1400" dirty="0"/>
              <a:t>shape and conceded a 4th goal at the tail end of the game. </a:t>
            </a:r>
            <a:endParaRPr lang="en-US" sz="1400" dirty="0"/>
          </a:p>
          <a:p>
            <a:endParaRPr lang="en-NG" sz="1400" dirty="0"/>
          </a:p>
          <a:p>
            <a:r>
              <a:rPr lang="en-US" sz="1400" dirty="0"/>
              <a:t>      </a:t>
            </a:r>
            <a:r>
              <a:rPr lang="en-NG" sz="1400" dirty="0"/>
              <a:t>Good gameplan and poor game management cost them the win in this game. </a:t>
            </a:r>
          </a:p>
        </p:txBody>
      </p:sp>
      <p:pic>
        <p:nvPicPr>
          <p:cNvPr id="22" name="Image" descr="Image">
            <a:extLst>
              <a:ext uri="{FF2B5EF4-FFF2-40B4-BE49-F238E27FC236}">
                <a16:creationId xmlns:a16="http://schemas.microsoft.com/office/drawing/2014/main" id="{0FBD933A-A441-4B16-8A62-FCA3B3D7065E}"/>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388268" y="4759528"/>
            <a:ext cx="191579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422566"/>
                </a:solidFill>
                <a:latin typeface="Gill Sans MT"/>
                <a:cs typeface="Gill Sans MT"/>
                <a:hlinkClick r:id="rId2"/>
              </a:rPr>
              <a:t>www.thepfsa.co.uk</a:t>
            </a:r>
            <a:r>
              <a:rPr sz="1200" spc="10" dirty="0">
                <a:solidFill>
                  <a:srgbClr val="422566"/>
                </a:solidFill>
                <a:latin typeface="Gill Sans MT"/>
                <a:cs typeface="Gill Sans MT"/>
              </a:rPr>
              <a:t> </a:t>
            </a:r>
            <a:r>
              <a:rPr sz="1200" spc="15" dirty="0">
                <a:solidFill>
                  <a:srgbClr val="422566"/>
                </a:solidFill>
                <a:latin typeface="Gill Sans MT"/>
                <a:cs typeface="Gill Sans MT"/>
              </a:rPr>
              <a:t>| </a:t>
            </a:r>
            <a:r>
              <a:rPr sz="1200" spc="-290" dirty="0">
                <a:solidFill>
                  <a:srgbClr val="422566"/>
                </a:solidFill>
                <a:latin typeface="Arial"/>
                <a:cs typeface="Arial"/>
              </a:rPr>
              <a:t> </a:t>
            </a:r>
            <a:r>
              <a:rPr sz="1200" spc="285" dirty="0">
                <a:solidFill>
                  <a:srgbClr val="422566"/>
                </a:solidFill>
                <a:latin typeface="Arial"/>
                <a:cs typeface="Arial"/>
              </a:rPr>
              <a:t></a:t>
            </a:r>
            <a:r>
              <a:rPr sz="1200" spc="-55" dirty="0">
                <a:solidFill>
                  <a:srgbClr val="422566"/>
                </a:solidFill>
                <a:latin typeface="Arial"/>
                <a:cs typeface="Arial"/>
              </a:rPr>
              <a:t> </a:t>
            </a:r>
            <a:r>
              <a:rPr sz="1200" spc="-720" dirty="0">
                <a:solidFill>
                  <a:srgbClr val="422566"/>
                </a:solidFill>
                <a:latin typeface="Arial"/>
                <a:cs typeface="Arial"/>
              </a:rPr>
              <a:t></a:t>
            </a:r>
            <a:endParaRPr sz="1200">
              <a:latin typeface="Arial"/>
              <a:cs typeface="Arial"/>
            </a:endParaRPr>
          </a:p>
        </p:txBody>
      </p:sp>
      <p:sp>
        <p:nvSpPr>
          <p:cNvPr id="4" name="object 4"/>
          <p:cNvSpPr/>
          <p:nvPr/>
        </p:nvSpPr>
        <p:spPr>
          <a:xfrm>
            <a:off x="3400805" y="6670490"/>
            <a:ext cx="520395" cy="2090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23754" y="6566206"/>
            <a:ext cx="420040" cy="41870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823762" y="6697873"/>
            <a:ext cx="448233" cy="14638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21465" y="6600685"/>
            <a:ext cx="556615" cy="3487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573773" y="6683830"/>
            <a:ext cx="774306" cy="185547"/>
          </a:xfrm>
          <a:prstGeom prst="rect">
            <a:avLst/>
          </a:prstGeom>
          <a:blipFill>
            <a:blip r:embed="rId7" cstate="print"/>
            <a:stretch>
              <a:fillRect/>
            </a:stretch>
          </a:blipFill>
        </p:spPr>
        <p:txBody>
          <a:bodyPr wrap="square" lIns="0" tIns="0" rIns="0" bIns="0" rtlCol="0"/>
          <a:lstStyle/>
          <a:p>
            <a:endParaRPr/>
          </a:p>
        </p:txBody>
      </p:sp>
      <p:sp>
        <p:nvSpPr>
          <p:cNvPr id="10" name="object 2">
            <a:extLst>
              <a:ext uri="{FF2B5EF4-FFF2-40B4-BE49-F238E27FC236}">
                <a16:creationId xmlns:a16="http://schemas.microsoft.com/office/drawing/2014/main" id="{4D1F0CEC-790D-4912-BC21-DDC10703C6FD}"/>
              </a:ext>
            </a:extLst>
          </p:cNvPr>
          <p:cNvSpPr/>
          <p:nvPr/>
        </p:nvSpPr>
        <p:spPr>
          <a:xfrm>
            <a:off x="0" y="12"/>
            <a:ext cx="10692130" cy="7560309"/>
          </a:xfrm>
          <a:custGeom>
            <a:avLst/>
            <a:gdLst/>
            <a:ahLst/>
            <a:cxnLst/>
            <a:rect l="l" t="t" r="r" b="b"/>
            <a:pathLst>
              <a:path w="10692130" h="7560309">
                <a:moveTo>
                  <a:pt x="0" y="7559992"/>
                </a:moveTo>
                <a:lnTo>
                  <a:pt x="10692003" y="7559992"/>
                </a:lnTo>
                <a:lnTo>
                  <a:pt x="10692003" y="0"/>
                </a:lnTo>
                <a:lnTo>
                  <a:pt x="0" y="0"/>
                </a:lnTo>
                <a:lnTo>
                  <a:pt x="0" y="7559992"/>
                </a:lnTo>
                <a:close/>
              </a:path>
            </a:pathLst>
          </a:custGeom>
          <a:solidFill>
            <a:srgbClr val="422360"/>
          </a:solidFill>
        </p:spPr>
        <p:txBody>
          <a:bodyPr wrap="square" lIns="0" tIns="0" rIns="0" bIns="0" rtlCol="0"/>
          <a:lstStyle/>
          <a:p>
            <a:endParaRPr dirty="0"/>
          </a:p>
        </p:txBody>
      </p:sp>
      <p:pic>
        <p:nvPicPr>
          <p:cNvPr id="9" name="Image" descr="Image">
            <a:extLst>
              <a:ext uri="{FF2B5EF4-FFF2-40B4-BE49-F238E27FC236}">
                <a16:creationId xmlns:a16="http://schemas.microsoft.com/office/drawing/2014/main" id="{F1B75C8C-4E89-4067-AFF1-AD8CDBCC8981}"/>
              </a:ext>
            </a:extLst>
          </p:cNvPr>
          <p:cNvPicPr>
            <a:picLocks noChangeAspect="1"/>
          </p:cNvPicPr>
          <p:nvPr/>
        </p:nvPicPr>
        <p:blipFill>
          <a:blip r:embed="rId8"/>
          <a:stretch>
            <a:fillRect/>
          </a:stretch>
        </p:blipFill>
        <p:spPr>
          <a:xfrm>
            <a:off x="3839780" y="1629028"/>
            <a:ext cx="3276600" cy="3797503"/>
          </a:xfrm>
          <a:prstGeom prst="rect">
            <a:avLst/>
          </a:prstGeom>
          <a:ln w="12700">
            <a:miter lim="400000"/>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2879" y="191419"/>
            <a:ext cx="1357760" cy="165804"/>
          </a:xfrm>
          <a:prstGeom prst="rect">
            <a:avLst/>
          </a:prstGeom>
        </p:spPr>
        <p:txBody>
          <a:bodyPr vert="horz" wrap="square" lIns="0" tIns="12055" rIns="0" bIns="0" rtlCol="0">
            <a:spAutoFit/>
          </a:bodyPr>
          <a:lstStyle/>
          <a:p>
            <a:pPr marL="12690">
              <a:spcBef>
                <a:spcPts val="95"/>
              </a:spcBef>
            </a:pPr>
            <a:r>
              <a:rPr sz="999" b="1" spc="40" dirty="0">
                <a:solidFill>
                  <a:srgbClr val="FFFFFF"/>
                </a:solidFill>
                <a:latin typeface="Arial"/>
                <a:cs typeface="Arial"/>
              </a:rPr>
              <a:t>SCOUTING</a:t>
            </a:r>
            <a:r>
              <a:rPr sz="999" b="1" spc="175" dirty="0">
                <a:solidFill>
                  <a:srgbClr val="FFFFFF"/>
                </a:solidFill>
                <a:latin typeface="Arial"/>
                <a:cs typeface="Arial"/>
              </a:rPr>
              <a:t> </a:t>
            </a:r>
            <a:r>
              <a:rPr sz="999" b="1" spc="15" dirty="0">
                <a:solidFill>
                  <a:srgbClr val="FFFFFF"/>
                </a:solidFill>
                <a:latin typeface="Arial"/>
                <a:cs typeface="Arial"/>
              </a:rPr>
              <a:t>REPORT</a:t>
            </a:r>
            <a:endParaRPr sz="999">
              <a:latin typeface="Arial"/>
              <a:cs typeface="Arial"/>
            </a:endParaRPr>
          </a:p>
        </p:txBody>
      </p:sp>
      <p:sp>
        <p:nvSpPr>
          <p:cNvPr id="4" name="object 4"/>
          <p:cNvSpPr/>
          <p:nvPr/>
        </p:nvSpPr>
        <p:spPr>
          <a:xfrm>
            <a:off x="1492179" y="325861"/>
            <a:ext cx="36165" cy="40606"/>
          </a:xfrm>
          <a:custGeom>
            <a:avLst/>
            <a:gdLst/>
            <a:ahLst/>
            <a:cxnLst/>
            <a:rect l="l" t="t" r="r" b="b"/>
            <a:pathLst>
              <a:path w="36194" h="40639">
                <a:moveTo>
                  <a:pt x="17957" y="0"/>
                </a:moveTo>
                <a:lnTo>
                  <a:pt x="10541" y="1536"/>
                </a:lnTo>
                <a:lnTo>
                  <a:pt x="4876" y="5791"/>
                </a:lnTo>
                <a:lnTo>
                  <a:pt x="1270" y="12217"/>
                </a:lnTo>
                <a:lnTo>
                  <a:pt x="0" y="20269"/>
                </a:lnTo>
                <a:lnTo>
                  <a:pt x="1270" y="28282"/>
                </a:lnTo>
                <a:lnTo>
                  <a:pt x="4876" y="34721"/>
                </a:lnTo>
                <a:lnTo>
                  <a:pt x="10541" y="38989"/>
                </a:lnTo>
                <a:lnTo>
                  <a:pt x="17957" y="40551"/>
                </a:lnTo>
                <a:lnTo>
                  <a:pt x="25387" y="38989"/>
                </a:lnTo>
                <a:lnTo>
                  <a:pt x="31076" y="34721"/>
                </a:lnTo>
                <a:lnTo>
                  <a:pt x="34721" y="28282"/>
                </a:lnTo>
                <a:lnTo>
                  <a:pt x="36004" y="20269"/>
                </a:lnTo>
                <a:lnTo>
                  <a:pt x="34721" y="12217"/>
                </a:lnTo>
                <a:lnTo>
                  <a:pt x="31076" y="5791"/>
                </a:lnTo>
                <a:lnTo>
                  <a:pt x="25387" y="1536"/>
                </a:lnTo>
                <a:lnTo>
                  <a:pt x="17957" y="0"/>
                </a:lnTo>
                <a:close/>
              </a:path>
            </a:pathLst>
          </a:custGeom>
          <a:solidFill>
            <a:srgbClr val="FFFFFF"/>
          </a:solidFill>
        </p:spPr>
        <p:txBody>
          <a:bodyPr wrap="square" lIns="0" tIns="0" rIns="0" bIns="0" rtlCol="0"/>
          <a:lstStyle/>
          <a:p>
            <a:endParaRPr sz="1799"/>
          </a:p>
        </p:txBody>
      </p:sp>
      <p:sp>
        <p:nvSpPr>
          <p:cNvPr id="5" name="object 5"/>
          <p:cNvSpPr/>
          <p:nvPr/>
        </p:nvSpPr>
        <p:spPr>
          <a:xfrm>
            <a:off x="152190" y="461891"/>
            <a:ext cx="1678166" cy="0"/>
          </a:xfrm>
          <a:custGeom>
            <a:avLst/>
            <a:gdLst/>
            <a:ahLst/>
            <a:cxnLst/>
            <a:rect l="l" t="t" r="r" b="b"/>
            <a:pathLst>
              <a:path w="1679575">
                <a:moveTo>
                  <a:pt x="0" y="0"/>
                </a:moveTo>
                <a:lnTo>
                  <a:pt x="1679206" y="0"/>
                </a:lnTo>
              </a:path>
            </a:pathLst>
          </a:custGeom>
          <a:ln w="10159">
            <a:solidFill>
              <a:srgbClr val="FFFFFF"/>
            </a:solidFill>
          </a:ln>
        </p:spPr>
        <p:txBody>
          <a:bodyPr wrap="square" lIns="0" tIns="0" rIns="0" bIns="0" rtlCol="0"/>
          <a:lstStyle/>
          <a:p>
            <a:endParaRPr sz="1799"/>
          </a:p>
        </p:txBody>
      </p:sp>
      <p:sp>
        <p:nvSpPr>
          <p:cNvPr id="6" name="object 6"/>
          <p:cNvSpPr/>
          <p:nvPr/>
        </p:nvSpPr>
        <p:spPr>
          <a:xfrm>
            <a:off x="157582" y="147195"/>
            <a:ext cx="0" cy="309620"/>
          </a:xfrm>
          <a:custGeom>
            <a:avLst/>
            <a:gdLst/>
            <a:ahLst/>
            <a:cxnLst/>
            <a:rect l="l" t="t" r="r" b="b"/>
            <a:pathLst>
              <a:path h="309880">
                <a:moveTo>
                  <a:pt x="0" y="0"/>
                </a:moveTo>
                <a:lnTo>
                  <a:pt x="0" y="309880"/>
                </a:lnTo>
              </a:path>
            </a:pathLst>
          </a:custGeom>
          <a:ln w="10794">
            <a:solidFill>
              <a:srgbClr val="FFFFFF"/>
            </a:solidFill>
          </a:ln>
        </p:spPr>
        <p:txBody>
          <a:bodyPr wrap="square" lIns="0" tIns="0" rIns="0" bIns="0" rtlCol="0"/>
          <a:lstStyle/>
          <a:p>
            <a:endParaRPr sz="1799"/>
          </a:p>
        </p:txBody>
      </p:sp>
      <p:sp>
        <p:nvSpPr>
          <p:cNvPr id="7" name="object 7"/>
          <p:cNvSpPr/>
          <p:nvPr/>
        </p:nvSpPr>
        <p:spPr>
          <a:xfrm>
            <a:off x="152190" y="142120"/>
            <a:ext cx="1678166" cy="0"/>
          </a:xfrm>
          <a:custGeom>
            <a:avLst/>
            <a:gdLst/>
            <a:ahLst/>
            <a:cxnLst/>
            <a:rect l="l" t="t" r="r" b="b"/>
            <a:pathLst>
              <a:path w="1679575">
                <a:moveTo>
                  <a:pt x="0" y="0"/>
                </a:moveTo>
                <a:lnTo>
                  <a:pt x="1679206" y="0"/>
                </a:lnTo>
              </a:path>
            </a:pathLst>
          </a:custGeom>
          <a:ln w="10159">
            <a:solidFill>
              <a:srgbClr val="FFFFFF"/>
            </a:solidFill>
          </a:ln>
        </p:spPr>
        <p:txBody>
          <a:bodyPr wrap="square" lIns="0" tIns="0" rIns="0" bIns="0" rtlCol="0"/>
          <a:lstStyle/>
          <a:p>
            <a:endParaRPr sz="1799"/>
          </a:p>
        </p:txBody>
      </p:sp>
      <p:sp>
        <p:nvSpPr>
          <p:cNvPr id="8" name="object 8"/>
          <p:cNvSpPr/>
          <p:nvPr/>
        </p:nvSpPr>
        <p:spPr>
          <a:xfrm>
            <a:off x="924920" y="147172"/>
            <a:ext cx="905384" cy="310255"/>
          </a:xfrm>
          <a:custGeom>
            <a:avLst/>
            <a:gdLst/>
            <a:ahLst/>
            <a:cxnLst/>
            <a:rect l="l" t="t" r="r" b="b"/>
            <a:pathLst>
              <a:path w="906144" h="310515">
                <a:moveTo>
                  <a:pt x="905827" y="0"/>
                </a:moveTo>
                <a:lnTo>
                  <a:pt x="0" y="0"/>
                </a:lnTo>
                <a:lnTo>
                  <a:pt x="121170" y="310438"/>
                </a:lnTo>
                <a:lnTo>
                  <a:pt x="905827" y="310438"/>
                </a:lnTo>
                <a:lnTo>
                  <a:pt x="905827" y="230606"/>
                </a:lnTo>
                <a:lnTo>
                  <a:pt x="585165" y="230606"/>
                </a:lnTo>
                <a:lnTo>
                  <a:pt x="578827" y="229336"/>
                </a:lnTo>
                <a:lnTo>
                  <a:pt x="193179" y="229336"/>
                </a:lnTo>
                <a:lnTo>
                  <a:pt x="193179" y="169786"/>
                </a:lnTo>
                <a:lnTo>
                  <a:pt x="578827" y="169786"/>
                </a:lnTo>
                <a:lnTo>
                  <a:pt x="585165" y="168516"/>
                </a:lnTo>
                <a:lnTo>
                  <a:pt x="905827" y="168516"/>
                </a:lnTo>
                <a:lnTo>
                  <a:pt x="905827" y="143179"/>
                </a:lnTo>
                <a:lnTo>
                  <a:pt x="156667" y="143179"/>
                </a:lnTo>
                <a:lnTo>
                  <a:pt x="149707" y="140639"/>
                </a:lnTo>
                <a:lnTo>
                  <a:pt x="143852" y="138112"/>
                </a:lnTo>
                <a:lnTo>
                  <a:pt x="139039" y="134315"/>
                </a:lnTo>
                <a:lnTo>
                  <a:pt x="146151" y="124167"/>
                </a:lnTo>
                <a:lnTo>
                  <a:pt x="175996" y="124167"/>
                </a:lnTo>
                <a:lnTo>
                  <a:pt x="175996" y="121640"/>
                </a:lnTo>
                <a:lnTo>
                  <a:pt x="170713" y="119100"/>
                </a:lnTo>
                <a:lnTo>
                  <a:pt x="163715" y="117843"/>
                </a:lnTo>
                <a:lnTo>
                  <a:pt x="155981" y="116573"/>
                </a:lnTo>
                <a:lnTo>
                  <a:pt x="148666" y="112776"/>
                </a:lnTo>
                <a:lnTo>
                  <a:pt x="143192" y="107696"/>
                </a:lnTo>
                <a:lnTo>
                  <a:pt x="141046" y="100101"/>
                </a:lnTo>
                <a:lnTo>
                  <a:pt x="142633" y="92494"/>
                </a:lnTo>
                <a:lnTo>
                  <a:pt x="147205" y="87426"/>
                </a:lnTo>
                <a:lnTo>
                  <a:pt x="154444" y="83629"/>
                </a:lnTo>
                <a:lnTo>
                  <a:pt x="164084" y="82359"/>
                </a:lnTo>
                <a:lnTo>
                  <a:pt x="247840" y="82359"/>
                </a:lnTo>
                <a:lnTo>
                  <a:pt x="254063" y="81089"/>
                </a:lnTo>
                <a:lnTo>
                  <a:pt x="905827" y="81089"/>
                </a:lnTo>
                <a:lnTo>
                  <a:pt x="905827" y="0"/>
                </a:lnTo>
                <a:close/>
              </a:path>
            </a:pathLst>
          </a:custGeom>
          <a:solidFill>
            <a:srgbClr val="FFFFFF"/>
          </a:solidFill>
        </p:spPr>
        <p:txBody>
          <a:bodyPr wrap="square" lIns="0" tIns="0" rIns="0" bIns="0" rtlCol="0"/>
          <a:lstStyle/>
          <a:p>
            <a:endParaRPr sz="1799"/>
          </a:p>
        </p:txBody>
      </p:sp>
      <p:sp>
        <p:nvSpPr>
          <p:cNvPr id="9" name="object 9"/>
          <p:cNvSpPr/>
          <p:nvPr/>
        </p:nvSpPr>
        <p:spPr>
          <a:xfrm>
            <a:off x="1509594" y="315553"/>
            <a:ext cx="320406" cy="62178"/>
          </a:xfrm>
          <a:custGeom>
            <a:avLst/>
            <a:gdLst/>
            <a:ahLst/>
            <a:cxnLst/>
            <a:rect l="l" t="t" r="r" b="b"/>
            <a:pathLst>
              <a:path w="320675" h="62229">
                <a:moveTo>
                  <a:pt x="320662" y="0"/>
                </a:moveTo>
                <a:lnTo>
                  <a:pt x="0" y="0"/>
                </a:lnTo>
                <a:lnTo>
                  <a:pt x="12712" y="2540"/>
                </a:lnTo>
                <a:lnTo>
                  <a:pt x="22771" y="8864"/>
                </a:lnTo>
                <a:lnTo>
                  <a:pt x="29375" y="19011"/>
                </a:lnTo>
                <a:lnTo>
                  <a:pt x="31749" y="31673"/>
                </a:lnTo>
                <a:lnTo>
                  <a:pt x="29375" y="44348"/>
                </a:lnTo>
                <a:lnTo>
                  <a:pt x="22771" y="53213"/>
                </a:lnTo>
                <a:lnTo>
                  <a:pt x="12712" y="59550"/>
                </a:lnTo>
                <a:lnTo>
                  <a:pt x="0" y="62090"/>
                </a:lnTo>
                <a:lnTo>
                  <a:pt x="320662" y="62090"/>
                </a:lnTo>
                <a:lnTo>
                  <a:pt x="320662" y="60820"/>
                </a:lnTo>
                <a:lnTo>
                  <a:pt x="68135" y="60820"/>
                </a:lnTo>
                <a:lnTo>
                  <a:pt x="68135" y="1269"/>
                </a:lnTo>
                <a:lnTo>
                  <a:pt x="320662" y="1270"/>
                </a:lnTo>
                <a:lnTo>
                  <a:pt x="320662" y="0"/>
                </a:lnTo>
                <a:close/>
              </a:path>
            </a:pathLst>
          </a:custGeom>
          <a:solidFill>
            <a:srgbClr val="FFFFFF"/>
          </a:solidFill>
        </p:spPr>
        <p:txBody>
          <a:bodyPr wrap="square" lIns="0" tIns="0" rIns="0" bIns="0" rtlCol="0"/>
          <a:lstStyle/>
          <a:p>
            <a:endParaRPr sz="1799"/>
          </a:p>
        </p:txBody>
      </p:sp>
      <p:sp>
        <p:nvSpPr>
          <p:cNvPr id="10" name="object 10"/>
          <p:cNvSpPr/>
          <p:nvPr/>
        </p:nvSpPr>
        <p:spPr>
          <a:xfrm>
            <a:off x="1130856" y="337075"/>
            <a:ext cx="29184" cy="39337"/>
          </a:xfrm>
          <a:custGeom>
            <a:avLst/>
            <a:gdLst/>
            <a:ahLst/>
            <a:cxnLst/>
            <a:rect l="l" t="t" r="r" b="b"/>
            <a:pathLst>
              <a:path w="29209" h="39370">
                <a:moveTo>
                  <a:pt x="0" y="0"/>
                </a:moveTo>
                <a:lnTo>
                  <a:pt x="0" y="39281"/>
                </a:lnTo>
                <a:lnTo>
                  <a:pt x="28930" y="39281"/>
                </a:lnTo>
                <a:lnTo>
                  <a:pt x="0" y="0"/>
                </a:lnTo>
                <a:close/>
              </a:path>
            </a:pathLst>
          </a:custGeom>
          <a:solidFill>
            <a:srgbClr val="FFFFFF"/>
          </a:solidFill>
        </p:spPr>
        <p:txBody>
          <a:bodyPr wrap="square" lIns="0" tIns="0" rIns="0" bIns="0" rtlCol="0"/>
          <a:lstStyle/>
          <a:p>
            <a:endParaRPr sz="1799"/>
          </a:p>
        </p:txBody>
      </p:sp>
      <p:sp>
        <p:nvSpPr>
          <p:cNvPr id="11" name="object 11"/>
          <p:cNvSpPr/>
          <p:nvPr/>
        </p:nvSpPr>
        <p:spPr>
          <a:xfrm>
            <a:off x="1172209" y="316814"/>
            <a:ext cx="39337" cy="59640"/>
          </a:xfrm>
          <a:custGeom>
            <a:avLst/>
            <a:gdLst/>
            <a:ahLst/>
            <a:cxnLst/>
            <a:rect l="l" t="t" r="r" b="b"/>
            <a:pathLst>
              <a:path w="39369" h="59689">
                <a:moveTo>
                  <a:pt x="39306" y="0"/>
                </a:moveTo>
                <a:lnTo>
                  <a:pt x="0" y="0"/>
                </a:lnTo>
                <a:lnTo>
                  <a:pt x="0" y="59550"/>
                </a:lnTo>
                <a:lnTo>
                  <a:pt x="39306" y="59550"/>
                </a:lnTo>
                <a:lnTo>
                  <a:pt x="39306" y="0"/>
                </a:lnTo>
                <a:close/>
              </a:path>
            </a:pathLst>
          </a:custGeom>
          <a:solidFill>
            <a:srgbClr val="FFFFFF"/>
          </a:solidFill>
        </p:spPr>
        <p:txBody>
          <a:bodyPr wrap="square" lIns="0" tIns="0" rIns="0" bIns="0" rtlCol="0"/>
          <a:lstStyle/>
          <a:p>
            <a:endParaRPr sz="1799"/>
          </a:p>
        </p:txBody>
      </p:sp>
      <p:sp>
        <p:nvSpPr>
          <p:cNvPr id="12" name="object 12"/>
          <p:cNvSpPr/>
          <p:nvPr/>
        </p:nvSpPr>
        <p:spPr>
          <a:xfrm>
            <a:off x="1224399" y="328213"/>
            <a:ext cx="81846" cy="48220"/>
          </a:xfrm>
          <a:custGeom>
            <a:avLst/>
            <a:gdLst/>
            <a:ahLst/>
            <a:cxnLst/>
            <a:rect l="l" t="t" r="r" b="b"/>
            <a:pathLst>
              <a:path w="81915" h="48260">
                <a:moveTo>
                  <a:pt x="81432" y="0"/>
                </a:moveTo>
                <a:lnTo>
                  <a:pt x="0" y="0"/>
                </a:lnTo>
                <a:lnTo>
                  <a:pt x="0" y="12674"/>
                </a:lnTo>
                <a:lnTo>
                  <a:pt x="29400" y="12674"/>
                </a:lnTo>
                <a:lnTo>
                  <a:pt x="29400" y="24079"/>
                </a:lnTo>
                <a:lnTo>
                  <a:pt x="0" y="24079"/>
                </a:lnTo>
                <a:lnTo>
                  <a:pt x="0" y="38011"/>
                </a:lnTo>
                <a:lnTo>
                  <a:pt x="30035" y="38011"/>
                </a:lnTo>
                <a:lnTo>
                  <a:pt x="30035" y="48145"/>
                </a:lnTo>
                <a:lnTo>
                  <a:pt x="81432" y="48145"/>
                </a:lnTo>
                <a:lnTo>
                  <a:pt x="81432" y="0"/>
                </a:lnTo>
                <a:close/>
              </a:path>
            </a:pathLst>
          </a:custGeom>
          <a:solidFill>
            <a:srgbClr val="FFFFFF"/>
          </a:solidFill>
        </p:spPr>
        <p:txBody>
          <a:bodyPr wrap="square" lIns="0" tIns="0" rIns="0" bIns="0" rtlCol="0"/>
          <a:lstStyle/>
          <a:p>
            <a:endParaRPr sz="1799"/>
          </a:p>
        </p:txBody>
      </p:sp>
      <p:sp>
        <p:nvSpPr>
          <p:cNvPr id="13" name="object 13"/>
          <p:cNvSpPr/>
          <p:nvPr/>
        </p:nvSpPr>
        <p:spPr>
          <a:xfrm>
            <a:off x="1318766" y="316818"/>
            <a:ext cx="64715" cy="59640"/>
          </a:xfrm>
          <a:custGeom>
            <a:avLst/>
            <a:gdLst/>
            <a:ahLst/>
            <a:cxnLst/>
            <a:rect l="l" t="t" r="r" b="b"/>
            <a:pathLst>
              <a:path w="64769" h="59689">
                <a:moveTo>
                  <a:pt x="47307" y="0"/>
                </a:moveTo>
                <a:lnTo>
                  <a:pt x="17652" y="0"/>
                </a:lnTo>
                <a:lnTo>
                  <a:pt x="17652" y="11404"/>
                </a:lnTo>
                <a:lnTo>
                  <a:pt x="0" y="11404"/>
                </a:lnTo>
                <a:lnTo>
                  <a:pt x="0" y="59550"/>
                </a:lnTo>
                <a:lnTo>
                  <a:pt x="64681" y="59550"/>
                </a:lnTo>
                <a:lnTo>
                  <a:pt x="47307" y="0"/>
                </a:lnTo>
                <a:close/>
              </a:path>
            </a:pathLst>
          </a:custGeom>
          <a:solidFill>
            <a:srgbClr val="FFFFFF"/>
          </a:solidFill>
        </p:spPr>
        <p:txBody>
          <a:bodyPr wrap="square" lIns="0" tIns="0" rIns="0" bIns="0" rtlCol="0"/>
          <a:lstStyle/>
          <a:p>
            <a:endParaRPr sz="1799"/>
          </a:p>
        </p:txBody>
      </p:sp>
      <p:sp>
        <p:nvSpPr>
          <p:cNvPr id="14" name="object 14"/>
          <p:cNvSpPr/>
          <p:nvPr/>
        </p:nvSpPr>
        <p:spPr>
          <a:xfrm>
            <a:off x="1397129" y="335809"/>
            <a:ext cx="21572" cy="40606"/>
          </a:xfrm>
          <a:custGeom>
            <a:avLst/>
            <a:gdLst/>
            <a:ahLst/>
            <a:cxnLst/>
            <a:rect l="l" t="t" r="r" b="b"/>
            <a:pathLst>
              <a:path w="21590" h="40639">
                <a:moveTo>
                  <a:pt x="10553" y="0"/>
                </a:moveTo>
                <a:lnTo>
                  <a:pt x="0" y="40551"/>
                </a:lnTo>
                <a:lnTo>
                  <a:pt x="21209" y="40551"/>
                </a:lnTo>
                <a:lnTo>
                  <a:pt x="10553" y="0"/>
                </a:lnTo>
                <a:close/>
              </a:path>
            </a:pathLst>
          </a:custGeom>
          <a:solidFill>
            <a:srgbClr val="FFFFFF"/>
          </a:solidFill>
        </p:spPr>
        <p:txBody>
          <a:bodyPr wrap="square" lIns="0" tIns="0" rIns="0" bIns="0" rtlCol="0"/>
          <a:lstStyle/>
          <a:p>
            <a:endParaRPr sz="1799"/>
          </a:p>
        </p:txBody>
      </p:sp>
      <p:sp>
        <p:nvSpPr>
          <p:cNvPr id="15" name="object 15"/>
          <p:cNvSpPr/>
          <p:nvPr/>
        </p:nvSpPr>
        <p:spPr>
          <a:xfrm>
            <a:off x="1432035" y="316818"/>
            <a:ext cx="71695" cy="59640"/>
          </a:xfrm>
          <a:custGeom>
            <a:avLst/>
            <a:gdLst/>
            <a:ahLst/>
            <a:cxnLst/>
            <a:rect l="l" t="t" r="r" b="b"/>
            <a:pathLst>
              <a:path w="71755" h="59689">
                <a:moveTo>
                  <a:pt x="71285" y="0"/>
                </a:moveTo>
                <a:lnTo>
                  <a:pt x="17297" y="0"/>
                </a:lnTo>
                <a:lnTo>
                  <a:pt x="0" y="59550"/>
                </a:lnTo>
                <a:lnTo>
                  <a:pt x="71285" y="59550"/>
                </a:lnTo>
                <a:lnTo>
                  <a:pt x="64947" y="58280"/>
                </a:lnTo>
                <a:lnTo>
                  <a:pt x="54927" y="51955"/>
                </a:lnTo>
                <a:lnTo>
                  <a:pt x="48336" y="43078"/>
                </a:lnTo>
                <a:lnTo>
                  <a:pt x="45961" y="30403"/>
                </a:lnTo>
                <a:lnTo>
                  <a:pt x="48336" y="17741"/>
                </a:lnTo>
                <a:lnTo>
                  <a:pt x="54927" y="7607"/>
                </a:lnTo>
                <a:lnTo>
                  <a:pt x="64947" y="1269"/>
                </a:lnTo>
                <a:lnTo>
                  <a:pt x="71285" y="0"/>
                </a:lnTo>
                <a:close/>
              </a:path>
            </a:pathLst>
          </a:custGeom>
          <a:solidFill>
            <a:srgbClr val="FFFFFF"/>
          </a:solidFill>
        </p:spPr>
        <p:txBody>
          <a:bodyPr wrap="square" lIns="0" tIns="0" rIns="0" bIns="0" rtlCol="0"/>
          <a:lstStyle/>
          <a:p>
            <a:endParaRPr sz="1799"/>
          </a:p>
        </p:txBody>
      </p:sp>
      <p:sp>
        <p:nvSpPr>
          <p:cNvPr id="16" name="object 16"/>
          <p:cNvSpPr/>
          <p:nvPr/>
        </p:nvSpPr>
        <p:spPr>
          <a:xfrm>
            <a:off x="1590580" y="356065"/>
            <a:ext cx="21572" cy="20303"/>
          </a:xfrm>
          <a:custGeom>
            <a:avLst/>
            <a:gdLst/>
            <a:ahLst/>
            <a:cxnLst/>
            <a:rect l="l" t="t" r="r" b="b"/>
            <a:pathLst>
              <a:path w="21590" h="20320">
                <a:moveTo>
                  <a:pt x="9474" y="0"/>
                </a:moveTo>
                <a:lnTo>
                  <a:pt x="0" y="0"/>
                </a:lnTo>
                <a:lnTo>
                  <a:pt x="0" y="20269"/>
                </a:lnTo>
                <a:lnTo>
                  <a:pt x="21399" y="20269"/>
                </a:lnTo>
                <a:lnTo>
                  <a:pt x="9474" y="0"/>
                </a:lnTo>
                <a:close/>
              </a:path>
            </a:pathLst>
          </a:custGeom>
          <a:solidFill>
            <a:srgbClr val="FFFFFF"/>
          </a:solidFill>
        </p:spPr>
        <p:txBody>
          <a:bodyPr wrap="square" lIns="0" tIns="0" rIns="0" bIns="0" rtlCol="0"/>
          <a:lstStyle/>
          <a:p>
            <a:endParaRPr sz="1799"/>
          </a:p>
        </p:txBody>
      </p:sp>
      <p:sp>
        <p:nvSpPr>
          <p:cNvPr id="17" name="object 17"/>
          <p:cNvSpPr/>
          <p:nvPr/>
        </p:nvSpPr>
        <p:spPr>
          <a:xfrm>
            <a:off x="1606044" y="316818"/>
            <a:ext cx="57737" cy="59640"/>
          </a:xfrm>
          <a:custGeom>
            <a:avLst/>
            <a:gdLst/>
            <a:ahLst/>
            <a:cxnLst/>
            <a:rect l="l" t="t" r="r" b="b"/>
            <a:pathLst>
              <a:path w="57785" h="59689">
                <a:moveTo>
                  <a:pt x="57416" y="0"/>
                </a:moveTo>
                <a:lnTo>
                  <a:pt x="0" y="0"/>
                </a:lnTo>
                <a:lnTo>
                  <a:pt x="8521" y="1270"/>
                </a:lnTo>
                <a:lnTo>
                  <a:pt x="14935" y="5067"/>
                </a:lnTo>
                <a:lnTo>
                  <a:pt x="18986" y="11404"/>
                </a:lnTo>
                <a:lnTo>
                  <a:pt x="20383" y="19011"/>
                </a:lnTo>
                <a:lnTo>
                  <a:pt x="20383" y="30403"/>
                </a:lnTo>
                <a:lnTo>
                  <a:pt x="13652" y="35483"/>
                </a:lnTo>
                <a:lnTo>
                  <a:pt x="7099" y="36741"/>
                </a:lnTo>
                <a:lnTo>
                  <a:pt x="20739" y="59550"/>
                </a:lnTo>
                <a:lnTo>
                  <a:pt x="57416" y="59550"/>
                </a:lnTo>
                <a:lnTo>
                  <a:pt x="57416" y="0"/>
                </a:lnTo>
                <a:close/>
              </a:path>
            </a:pathLst>
          </a:custGeom>
          <a:solidFill>
            <a:srgbClr val="FFFFFF"/>
          </a:solidFill>
        </p:spPr>
        <p:txBody>
          <a:bodyPr wrap="square" lIns="0" tIns="0" rIns="0" bIns="0" rtlCol="0"/>
          <a:lstStyle/>
          <a:p>
            <a:endParaRPr sz="1799"/>
          </a:p>
        </p:txBody>
      </p:sp>
      <p:sp>
        <p:nvSpPr>
          <p:cNvPr id="18" name="object 18"/>
          <p:cNvSpPr/>
          <p:nvPr/>
        </p:nvSpPr>
        <p:spPr>
          <a:xfrm>
            <a:off x="1676323" y="353533"/>
            <a:ext cx="23475" cy="22841"/>
          </a:xfrm>
          <a:custGeom>
            <a:avLst/>
            <a:gdLst/>
            <a:ahLst/>
            <a:cxnLst/>
            <a:rect l="l" t="t" r="r" b="b"/>
            <a:pathLst>
              <a:path w="23494" h="22860">
                <a:moveTo>
                  <a:pt x="4724" y="0"/>
                </a:moveTo>
                <a:lnTo>
                  <a:pt x="0" y="5067"/>
                </a:lnTo>
                <a:lnTo>
                  <a:pt x="0" y="22809"/>
                </a:lnTo>
                <a:lnTo>
                  <a:pt x="23101" y="22809"/>
                </a:lnTo>
                <a:lnTo>
                  <a:pt x="4724" y="0"/>
                </a:lnTo>
                <a:close/>
              </a:path>
            </a:pathLst>
          </a:custGeom>
          <a:solidFill>
            <a:srgbClr val="FFFFFF"/>
          </a:solidFill>
        </p:spPr>
        <p:txBody>
          <a:bodyPr wrap="square" lIns="0" tIns="0" rIns="0" bIns="0" rtlCol="0"/>
          <a:lstStyle/>
          <a:p>
            <a:endParaRPr sz="1799"/>
          </a:p>
        </p:txBody>
      </p:sp>
      <p:sp>
        <p:nvSpPr>
          <p:cNvPr id="19" name="object 19"/>
          <p:cNvSpPr/>
          <p:nvPr/>
        </p:nvSpPr>
        <p:spPr>
          <a:xfrm>
            <a:off x="1689591" y="316818"/>
            <a:ext cx="140852" cy="59640"/>
          </a:xfrm>
          <a:custGeom>
            <a:avLst/>
            <a:gdLst/>
            <a:ahLst/>
            <a:cxnLst/>
            <a:rect l="l" t="t" r="r" b="b"/>
            <a:pathLst>
              <a:path w="140969" h="59689">
                <a:moveTo>
                  <a:pt x="140512" y="0"/>
                </a:moveTo>
                <a:lnTo>
                  <a:pt x="24117" y="0"/>
                </a:lnTo>
                <a:lnTo>
                  <a:pt x="0" y="27876"/>
                </a:lnTo>
                <a:lnTo>
                  <a:pt x="25755" y="59550"/>
                </a:lnTo>
                <a:lnTo>
                  <a:pt x="140512" y="59550"/>
                </a:lnTo>
                <a:lnTo>
                  <a:pt x="140512" y="0"/>
                </a:lnTo>
                <a:close/>
              </a:path>
            </a:pathLst>
          </a:custGeom>
          <a:solidFill>
            <a:srgbClr val="FFFFFF"/>
          </a:solidFill>
        </p:spPr>
        <p:txBody>
          <a:bodyPr wrap="square" lIns="0" tIns="0" rIns="0" bIns="0" rtlCol="0"/>
          <a:lstStyle/>
          <a:p>
            <a:endParaRPr sz="1799"/>
          </a:p>
        </p:txBody>
      </p:sp>
      <p:sp>
        <p:nvSpPr>
          <p:cNvPr id="20" name="object 20"/>
          <p:cNvSpPr/>
          <p:nvPr/>
        </p:nvSpPr>
        <p:spPr>
          <a:xfrm>
            <a:off x="1380496" y="316818"/>
            <a:ext cx="22206" cy="43144"/>
          </a:xfrm>
          <a:custGeom>
            <a:avLst/>
            <a:gdLst/>
            <a:ahLst/>
            <a:cxnLst/>
            <a:rect l="l" t="t" r="r" b="b"/>
            <a:pathLst>
              <a:path w="22225" h="43179">
                <a:moveTo>
                  <a:pt x="22199" y="0"/>
                </a:moveTo>
                <a:lnTo>
                  <a:pt x="0" y="0"/>
                </a:lnTo>
                <a:lnTo>
                  <a:pt x="10642" y="43078"/>
                </a:lnTo>
                <a:lnTo>
                  <a:pt x="22199" y="0"/>
                </a:lnTo>
                <a:close/>
              </a:path>
            </a:pathLst>
          </a:custGeom>
          <a:solidFill>
            <a:srgbClr val="FFFFFF"/>
          </a:solidFill>
        </p:spPr>
        <p:txBody>
          <a:bodyPr wrap="square" lIns="0" tIns="0" rIns="0" bIns="0" rtlCol="0"/>
          <a:lstStyle/>
          <a:p>
            <a:endParaRPr sz="1799"/>
          </a:p>
        </p:txBody>
      </p:sp>
      <p:sp>
        <p:nvSpPr>
          <p:cNvPr id="21" name="object 21"/>
          <p:cNvSpPr/>
          <p:nvPr/>
        </p:nvSpPr>
        <p:spPr>
          <a:xfrm>
            <a:off x="1412776" y="316818"/>
            <a:ext cx="22206" cy="43144"/>
          </a:xfrm>
          <a:custGeom>
            <a:avLst/>
            <a:gdLst/>
            <a:ahLst/>
            <a:cxnLst/>
            <a:rect l="l" t="t" r="r" b="b"/>
            <a:pathLst>
              <a:path w="22225" h="43179">
                <a:moveTo>
                  <a:pt x="22009" y="0"/>
                </a:moveTo>
                <a:lnTo>
                  <a:pt x="0" y="0"/>
                </a:lnTo>
                <a:lnTo>
                  <a:pt x="11455" y="43078"/>
                </a:lnTo>
                <a:lnTo>
                  <a:pt x="22009" y="0"/>
                </a:lnTo>
                <a:close/>
              </a:path>
            </a:pathLst>
          </a:custGeom>
          <a:solidFill>
            <a:srgbClr val="FFFFFF"/>
          </a:solidFill>
        </p:spPr>
        <p:txBody>
          <a:bodyPr wrap="square" lIns="0" tIns="0" rIns="0" bIns="0" rtlCol="0"/>
          <a:lstStyle/>
          <a:p>
            <a:endParaRPr sz="1799"/>
          </a:p>
        </p:txBody>
      </p:sp>
      <p:sp>
        <p:nvSpPr>
          <p:cNvPr id="22" name="object 22"/>
          <p:cNvSpPr/>
          <p:nvPr/>
        </p:nvSpPr>
        <p:spPr>
          <a:xfrm>
            <a:off x="1131222" y="316818"/>
            <a:ext cx="28551" cy="39337"/>
          </a:xfrm>
          <a:custGeom>
            <a:avLst/>
            <a:gdLst/>
            <a:ahLst/>
            <a:cxnLst/>
            <a:rect l="l" t="t" r="r" b="b"/>
            <a:pathLst>
              <a:path w="28575" h="39370">
                <a:moveTo>
                  <a:pt x="28117" y="0"/>
                </a:moveTo>
                <a:lnTo>
                  <a:pt x="0" y="0"/>
                </a:lnTo>
                <a:lnTo>
                  <a:pt x="28117" y="39281"/>
                </a:lnTo>
                <a:lnTo>
                  <a:pt x="28117" y="0"/>
                </a:lnTo>
                <a:close/>
              </a:path>
            </a:pathLst>
          </a:custGeom>
          <a:solidFill>
            <a:srgbClr val="FFFFFF"/>
          </a:solidFill>
        </p:spPr>
        <p:txBody>
          <a:bodyPr wrap="square" lIns="0" tIns="0" rIns="0" bIns="0" rtlCol="0"/>
          <a:lstStyle/>
          <a:p>
            <a:endParaRPr sz="1799"/>
          </a:p>
        </p:txBody>
      </p:sp>
      <p:sp>
        <p:nvSpPr>
          <p:cNvPr id="23" name="object 23"/>
          <p:cNvSpPr/>
          <p:nvPr/>
        </p:nvSpPr>
        <p:spPr>
          <a:xfrm>
            <a:off x="1676328" y="316818"/>
            <a:ext cx="21572" cy="26648"/>
          </a:xfrm>
          <a:custGeom>
            <a:avLst/>
            <a:gdLst/>
            <a:ahLst/>
            <a:cxnLst/>
            <a:rect l="l" t="t" r="r" b="b"/>
            <a:pathLst>
              <a:path w="21589" h="26670">
                <a:moveTo>
                  <a:pt x="21462" y="0"/>
                </a:moveTo>
                <a:lnTo>
                  <a:pt x="0" y="0"/>
                </a:lnTo>
                <a:lnTo>
                  <a:pt x="0" y="26606"/>
                </a:lnTo>
                <a:lnTo>
                  <a:pt x="21462" y="0"/>
                </a:lnTo>
                <a:close/>
              </a:path>
            </a:pathLst>
          </a:custGeom>
          <a:solidFill>
            <a:srgbClr val="FFFFFF"/>
          </a:solidFill>
        </p:spPr>
        <p:txBody>
          <a:bodyPr wrap="square" lIns="0" tIns="0" rIns="0" bIns="0" rtlCol="0"/>
          <a:lstStyle/>
          <a:p>
            <a:endParaRPr sz="1799"/>
          </a:p>
        </p:txBody>
      </p:sp>
      <p:sp>
        <p:nvSpPr>
          <p:cNvPr id="24" name="object 24"/>
          <p:cNvSpPr/>
          <p:nvPr/>
        </p:nvSpPr>
        <p:spPr>
          <a:xfrm>
            <a:off x="1254398" y="316814"/>
            <a:ext cx="34261" cy="11420"/>
          </a:xfrm>
          <a:custGeom>
            <a:avLst/>
            <a:gdLst/>
            <a:ahLst/>
            <a:cxnLst/>
            <a:rect l="l" t="t" r="r" b="b"/>
            <a:pathLst>
              <a:path w="34290" h="11429">
                <a:moveTo>
                  <a:pt x="0" y="11404"/>
                </a:moveTo>
                <a:lnTo>
                  <a:pt x="33667" y="11404"/>
                </a:lnTo>
                <a:lnTo>
                  <a:pt x="33667" y="0"/>
                </a:lnTo>
                <a:lnTo>
                  <a:pt x="0" y="0"/>
                </a:lnTo>
                <a:lnTo>
                  <a:pt x="0" y="11404"/>
                </a:lnTo>
                <a:close/>
              </a:path>
            </a:pathLst>
          </a:custGeom>
          <a:solidFill>
            <a:srgbClr val="FFFFFF"/>
          </a:solidFill>
        </p:spPr>
        <p:txBody>
          <a:bodyPr wrap="square" lIns="0" tIns="0" rIns="0" bIns="0" rtlCol="0"/>
          <a:lstStyle/>
          <a:p>
            <a:endParaRPr sz="1799"/>
          </a:p>
        </p:txBody>
      </p:sp>
      <p:sp>
        <p:nvSpPr>
          <p:cNvPr id="25" name="object 25"/>
          <p:cNvSpPr/>
          <p:nvPr/>
        </p:nvSpPr>
        <p:spPr>
          <a:xfrm>
            <a:off x="1079048" y="239592"/>
            <a:ext cx="100246" cy="50757"/>
          </a:xfrm>
          <a:custGeom>
            <a:avLst/>
            <a:gdLst/>
            <a:ahLst/>
            <a:cxnLst/>
            <a:rect l="l" t="t" r="r" b="b"/>
            <a:pathLst>
              <a:path w="100330" h="50800">
                <a:moveTo>
                  <a:pt x="14820" y="0"/>
                </a:moveTo>
                <a:lnTo>
                  <a:pt x="3073" y="0"/>
                </a:lnTo>
                <a:lnTo>
                  <a:pt x="0" y="2540"/>
                </a:lnTo>
                <a:lnTo>
                  <a:pt x="0" y="10134"/>
                </a:lnTo>
                <a:lnTo>
                  <a:pt x="5080" y="11404"/>
                </a:lnTo>
                <a:lnTo>
                  <a:pt x="12090" y="13931"/>
                </a:lnTo>
                <a:lnTo>
                  <a:pt x="19862" y="15201"/>
                </a:lnTo>
                <a:lnTo>
                  <a:pt x="27216" y="19011"/>
                </a:lnTo>
                <a:lnTo>
                  <a:pt x="32689" y="24079"/>
                </a:lnTo>
                <a:lnTo>
                  <a:pt x="34836" y="31673"/>
                </a:lnTo>
                <a:lnTo>
                  <a:pt x="33350" y="39281"/>
                </a:lnTo>
                <a:lnTo>
                  <a:pt x="28829" y="45618"/>
                </a:lnTo>
                <a:lnTo>
                  <a:pt x="21247" y="49415"/>
                </a:lnTo>
                <a:lnTo>
                  <a:pt x="10541" y="50685"/>
                </a:lnTo>
                <a:lnTo>
                  <a:pt x="99809" y="50685"/>
                </a:lnTo>
                <a:lnTo>
                  <a:pt x="87350" y="49415"/>
                </a:lnTo>
                <a:lnTo>
                  <a:pt x="77228" y="43078"/>
                </a:lnTo>
                <a:lnTo>
                  <a:pt x="70434" y="32943"/>
                </a:lnTo>
                <a:lnTo>
                  <a:pt x="67957" y="20269"/>
                </a:lnTo>
                <a:lnTo>
                  <a:pt x="70434" y="7607"/>
                </a:lnTo>
                <a:lnTo>
                  <a:pt x="71285" y="6337"/>
                </a:lnTo>
                <a:lnTo>
                  <a:pt x="26289" y="6337"/>
                </a:lnTo>
                <a:lnTo>
                  <a:pt x="21374" y="2540"/>
                </a:lnTo>
                <a:lnTo>
                  <a:pt x="14820" y="0"/>
                </a:lnTo>
                <a:close/>
              </a:path>
            </a:pathLst>
          </a:custGeom>
          <a:solidFill>
            <a:srgbClr val="FFFFFF"/>
          </a:solidFill>
        </p:spPr>
        <p:txBody>
          <a:bodyPr wrap="square" lIns="0" tIns="0" rIns="0" bIns="0" rtlCol="0"/>
          <a:lstStyle/>
          <a:p>
            <a:endParaRPr sz="1799"/>
          </a:p>
        </p:txBody>
      </p:sp>
      <p:sp>
        <p:nvSpPr>
          <p:cNvPr id="26" name="object 26"/>
          <p:cNvSpPr/>
          <p:nvPr/>
        </p:nvSpPr>
        <p:spPr>
          <a:xfrm>
            <a:off x="1178778" y="271242"/>
            <a:ext cx="90094" cy="19034"/>
          </a:xfrm>
          <a:custGeom>
            <a:avLst/>
            <a:gdLst/>
            <a:ahLst/>
            <a:cxnLst/>
            <a:rect l="l" t="t" r="r" b="b"/>
            <a:pathLst>
              <a:path w="90169" h="19050">
                <a:moveTo>
                  <a:pt x="60083" y="0"/>
                </a:moveTo>
                <a:lnTo>
                  <a:pt x="14731" y="0"/>
                </a:lnTo>
                <a:lnTo>
                  <a:pt x="25831" y="5067"/>
                </a:lnTo>
                <a:lnTo>
                  <a:pt x="21894" y="10134"/>
                </a:lnTo>
                <a:lnTo>
                  <a:pt x="16459" y="15201"/>
                </a:lnTo>
                <a:lnTo>
                  <a:pt x="9245" y="17741"/>
                </a:lnTo>
                <a:lnTo>
                  <a:pt x="0" y="19011"/>
                </a:lnTo>
                <a:lnTo>
                  <a:pt x="89611" y="19011"/>
                </a:lnTo>
                <a:lnTo>
                  <a:pt x="76949" y="17741"/>
                </a:lnTo>
                <a:lnTo>
                  <a:pt x="66916" y="10134"/>
                </a:lnTo>
                <a:lnTo>
                  <a:pt x="60324" y="1269"/>
                </a:lnTo>
                <a:lnTo>
                  <a:pt x="60083" y="0"/>
                </a:lnTo>
                <a:close/>
              </a:path>
            </a:pathLst>
          </a:custGeom>
          <a:solidFill>
            <a:srgbClr val="FFFFFF"/>
          </a:solidFill>
        </p:spPr>
        <p:txBody>
          <a:bodyPr wrap="square" lIns="0" tIns="0" rIns="0" bIns="0" rtlCol="0"/>
          <a:lstStyle/>
          <a:p>
            <a:endParaRPr sz="1799"/>
          </a:p>
        </p:txBody>
      </p:sp>
      <p:sp>
        <p:nvSpPr>
          <p:cNvPr id="27" name="object 27"/>
          <p:cNvSpPr/>
          <p:nvPr/>
        </p:nvSpPr>
        <p:spPr>
          <a:xfrm>
            <a:off x="1268320" y="228198"/>
            <a:ext cx="416845" cy="62178"/>
          </a:xfrm>
          <a:custGeom>
            <a:avLst/>
            <a:gdLst/>
            <a:ahLst/>
            <a:cxnLst/>
            <a:rect l="l" t="t" r="r" b="b"/>
            <a:pathLst>
              <a:path w="417194" h="62229">
                <a:moveTo>
                  <a:pt x="417169" y="0"/>
                </a:moveTo>
                <a:lnTo>
                  <a:pt x="0" y="0"/>
                </a:lnTo>
                <a:lnTo>
                  <a:pt x="12712" y="2540"/>
                </a:lnTo>
                <a:lnTo>
                  <a:pt x="22758" y="8864"/>
                </a:lnTo>
                <a:lnTo>
                  <a:pt x="29375" y="19011"/>
                </a:lnTo>
                <a:lnTo>
                  <a:pt x="31750" y="31673"/>
                </a:lnTo>
                <a:lnTo>
                  <a:pt x="29375" y="44348"/>
                </a:lnTo>
                <a:lnTo>
                  <a:pt x="22758" y="53213"/>
                </a:lnTo>
                <a:lnTo>
                  <a:pt x="12712" y="60820"/>
                </a:lnTo>
                <a:lnTo>
                  <a:pt x="0" y="62090"/>
                </a:lnTo>
                <a:lnTo>
                  <a:pt x="95351" y="62090"/>
                </a:lnTo>
                <a:lnTo>
                  <a:pt x="83261" y="60820"/>
                </a:lnTo>
                <a:lnTo>
                  <a:pt x="74777" y="55752"/>
                </a:lnTo>
                <a:lnTo>
                  <a:pt x="69786" y="48145"/>
                </a:lnTo>
                <a:lnTo>
                  <a:pt x="68148" y="38011"/>
                </a:lnTo>
                <a:lnTo>
                  <a:pt x="68148" y="1270"/>
                </a:lnTo>
                <a:lnTo>
                  <a:pt x="410908" y="1270"/>
                </a:lnTo>
                <a:lnTo>
                  <a:pt x="417169" y="0"/>
                </a:lnTo>
                <a:close/>
              </a:path>
            </a:pathLst>
          </a:custGeom>
          <a:solidFill>
            <a:srgbClr val="FFFFFF"/>
          </a:solidFill>
        </p:spPr>
        <p:txBody>
          <a:bodyPr wrap="square" lIns="0" tIns="0" rIns="0" bIns="0" rtlCol="0"/>
          <a:lstStyle/>
          <a:p>
            <a:endParaRPr sz="1799"/>
          </a:p>
        </p:txBody>
      </p:sp>
      <p:sp>
        <p:nvSpPr>
          <p:cNvPr id="28" name="object 28"/>
          <p:cNvSpPr/>
          <p:nvPr/>
        </p:nvSpPr>
        <p:spPr>
          <a:xfrm>
            <a:off x="1363584" y="229463"/>
            <a:ext cx="80577" cy="60909"/>
          </a:xfrm>
          <a:custGeom>
            <a:avLst/>
            <a:gdLst/>
            <a:ahLst/>
            <a:cxnLst/>
            <a:rect l="l" t="t" r="r" b="b"/>
            <a:pathLst>
              <a:path w="80644" h="60960">
                <a:moveTo>
                  <a:pt x="62598" y="0"/>
                </a:moveTo>
                <a:lnTo>
                  <a:pt x="27025" y="0"/>
                </a:lnTo>
                <a:lnTo>
                  <a:pt x="27025" y="36741"/>
                </a:lnTo>
                <a:lnTo>
                  <a:pt x="25387" y="46888"/>
                </a:lnTo>
                <a:lnTo>
                  <a:pt x="20408" y="54483"/>
                </a:lnTo>
                <a:lnTo>
                  <a:pt x="11976" y="59550"/>
                </a:lnTo>
                <a:lnTo>
                  <a:pt x="0" y="60820"/>
                </a:lnTo>
                <a:lnTo>
                  <a:pt x="80340" y="60820"/>
                </a:lnTo>
                <a:lnTo>
                  <a:pt x="80340" y="11404"/>
                </a:lnTo>
                <a:lnTo>
                  <a:pt x="62598" y="11404"/>
                </a:lnTo>
                <a:lnTo>
                  <a:pt x="62598" y="0"/>
                </a:lnTo>
                <a:close/>
              </a:path>
            </a:pathLst>
          </a:custGeom>
          <a:solidFill>
            <a:srgbClr val="FFFFFF"/>
          </a:solidFill>
        </p:spPr>
        <p:txBody>
          <a:bodyPr wrap="square" lIns="0" tIns="0" rIns="0" bIns="0" rtlCol="0"/>
          <a:lstStyle/>
          <a:p>
            <a:endParaRPr sz="1799"/>
          </a:p>
        </p:txBody>
      </p:sp>
      <p:sp>
        <p:nvSpPr>
          <p:cNvPr id="29" name="object 29"/>
          <p:cNvSpPr/>
          <p:nvPr/>
        </p:nvSpPr>
        <p:spPr>
          <a:xfrm>
            <a:off x="1456862" y="229463"/>
            <a:ext cx="53295" cy="60909"/>
          </a:xfrm>
          <a:custGeom>
            <a:avLst/>
            <a:gdLst/>
            <a:ahLst/>
            <a:cxnLst/>
            <a:rect l="l" t="t" r="r" b="b"/>
            <a:pathLst>
              <a:path w="53340" h="60960">
                <a:moveTo>
                  <a:pt x="53225" y="0"/>
                </a:moveTo>
                <a:lnTo>
                  <a:pt x="17653" y="0"/>
                </a:lnTo>
                <a:lnTo>
                  <a:pt x="17653" y="11404"/>
                </a:lnTo>
                <a:lnTo>
                  <a:pt x="0" y="11404"/>
                </a:lnTo>
                <a:lnTo>
                  <a:pt x="0" y="60820"/>
                </a:lnTo>
                <a:lnTo>
                  <a:pt x="53225" y="60820"/>
                </a:lnTo>
                <a:lnTo>
                  <a:pt x="53225" y="0"/>
                </a:lnTo>
                <a:close/>
              </a:path>
            </a:pathLst>
          </a:custGeom>
          <a:solidFill>
            <a:srgbClr val="FFFFFF"/>
          </a:solidFill>
        </p:spPr>
        <p:txBody>
          <a:bodyPr wrap="square" lIns="0" tIns="0" rIns="0" bIns="0" rtlCol="0"/>
          <a:lstStyle/>
          <a:p>
            <a:endParaRPr sz="1799"/>
          </a:p>
        </p:txBody>
      </p:sp>
      <p:sp>
        <p:nvSpPr>
          <p:cNvPr id="30" name="object 30"/>
          <p:cNvSpPr/>
          <p:nvPr/>
        </p:nvSpPr>
        <p:spPr>
          <a:xfrm>
            <a:off x="1522956" y="229461"/>
            <a:ext cx="39337" cy="60909"/>
          </a:xfrm>
          <a:custGeom>
            <a:avLst/>
            <a:gdLst/>
            <a:ahLst/>
            <a:cxnLst/>
            <a:rect l="l" t="t" r="r" b="b"/>
            <a:pathLst>
              <a:path w="39369" h="60960">
                <a:moveTo>
                  <a:pt x="39306" y="0"/>
                </a:moveTo>
                <a:lnTo>
                  <a:pt x="0" y="0"/>
                </a:lnTo>
                <a:lnTo>
                  <a:pt x="0" y="60820"/>
                </a:lnTo>
                <a:lnTo>
                  <a:pt x="39306" y="60820"/>
                </a:lnTo>
                <a:lnTo>
                  <a:pt x="39306" y="0"/>
                </a:lnTo>
                <a:close/>
              </a:path>
            </a:pathLst>
          </a:custGeom>
          <a:solidFill>
            <a:srgbClr val="FFFFFF"/>
          </a:solidFill>
        </p:spPr>
        <p:txBody>
          <a:bodyPr wrap="square" lIns="0" tIns="0" rIns="0" bIns="0" rtlCol="0"/>
          <a:lstStyle/>
          <a:p>
            <a:endParaRPr sz="1799"/>
          </a:p>
        </p:txBody>
      </p:sp>
      <p:sp>
        <p:nvSpPr>
          <p:cNvPr id="31" name="object 31"/>
          <p:cNvSpPr/>
          <p:nvPr/>
        </p:nvSpPr>
        <p:spPr>
          <a:xfrm>
            <a:off x="1575136" y="249719"/>
            <a:ext cx="29184" cy="40606"/>
          </a:xfrm>
          <a:custGeom>
            <a:avLst/>
            <a:gdLst/>
            <a:ahLst/>
            <a:cxnLst/>
            <a:rect l="l" t="t" r="r" b="b"/>
            <a:pathLst>
              <a:path w="29209" h="40639">
                <a:moveTo>
                  <a:pt x="0" y="0"/>
                </a:moveTo>
                <a:lnTo>
                  <a:pt x="0" y="40551"/>
                </a:lnTo>
                <a:lnTo>
                  <a:pt x="28943" y="40551"/>
                </a:lnTo>
                <a:lnTo>
                  <a:pt x="0" y="0"/>
                </a:lnTo>
                <a:close/>
              </a:path>
            </a:pathLst>
          </a:custGeom>
          <a:solidFill>
            <a:srgbClr val="FFFFFF"/>
          </a:solidFill>
        </p:spPr>
        <p:txBody>
          <a:bodyPr wrap="square" lIns="0" tIns="0" rIns="0" bIns="0" rtlCol="0"/>
          <a:lstStyle/>
          <a:p>
            <a:endParaRPr sz="1799"/>
          </a:p>
        </p:txBody>
      </p:sp>
      <p:sp>
        <p:nvSpPr>
          <p:cNvPr id="32" name="object 32"/>
          <p:cNvSpPr/>
          <p:nvPr/>
        </p:nvSpPr>
        <p:spPr>
          <a:xfrm>
            <a:off x="1616510" y="229463"/>
            <a:ext cx="69157" cy="60909"/>
          </a:xfrm>
          <a:custGeom>
            <a:avLst/>
            <a:gdLst/>
            <a:ahLst/>
            <a:cxnLst/>
            <a:rect l="l" t="t" r="r" b="b"/>
            <a:pathLst>
              <a:path w="69214" h="60960">
                <a:moveTo>
                  <a:pt x="62420" y="0"/>
                </a:moveTo>
                <a:lnTo>
                  <a:pt x="0" y="0"/>
                </a:lnTo>
                <a:lnTo>
                  <a:pt x="0" y="60820"/>
                </a:lnTo>
                <a:lnTo>
                  <a:pt x="68681" y="60820"/>
                </a:lnTo>
                <a:lnTo>
                  <a:pt x="56159" y="59550"/>
                </a:lnTo>
                <a:lnTo>
                  <a:pt x="45885" y="53213"/>
                </a:lnTo>
                <a:lnTo>
                  <a:pt x="38938" y="43078"/>
                </a:lnTo>
                <a:lnTo>
                  <a:pt x="36385" y="30403"/>
                </a:lnTo>
                <a:lnTo>
                  <a:pt x="38938" y="17741"/>
                </a:lnTo>
                <a:lnTo>
                  <a:pt x="45885" y="7607"/>
                </a:lnTo>
                <a:lnTo>
                  <a:pt x="56159" y="1269"/>
                </a:lnTo>
                <a:lnTo>
                  <a:pt x="62420" y="0"/>
                </a:lnTo>
                <a:close/>
              </a:path>
            </a:pathLst>
          </a:custGeom>
          <a:solidFill>
            <a:srgbClr val="FFFFFF"/>
          </a:solidFill>
        </p:spPr>
        <p:txBody>
          <a:bodyPr wrap="square" lIns="0" tIns="0" rIns="0" bIns="0" rtlCol="0"/>
          <a:lstStyle/>
          <a:p>
            <a:endParaRPr sz="1799"/>
          </a:p>
        </p:txBody>
      </p:sp>
      <p:sp>
        <p:nvSpPr>
          <p:cNvPr id="33" name="object 33"/>
          <p:cNvSpPr/>
          <p:nvPr/>
        </p:nvSpPr>
        <p:spPr>
          <a:xfrm>
            <a:off x="1692942" y="256050"/>
            <a:ext cx="137045" cy="34261"/>
          </a:xfrm>
          <a:custGeom>
            <a:avLst/>
            <a:gdLst/>
            <a:ahLst/>
            <a:cxnLst/>
            <a:rect l="l" t="t" r="r" b="b"/>
            <a:pathLst>
              <a:path w="137160" h="34289">
                <a:moveTo>
                  <a:pt x="137160" y="0"/>
                </a:moveTo>
                <a:lnTo>
                  <a:pt x="18034" y="0"/>
                </a:lnTo>
                <a:lnTo>
                  <a:pt x="18034" y="22809"/>
                </a:lnTo>
                <a:lnTo>
                  <a:pt x="12928" y="27876"/>
                </a:lnTo>
                <a:lnTo>
                  <a:pt x="6921" y="31673"/>
                </a:lnTo>
                <a:lnTo>
                  <a:pt x="0" y="34213"/>
                </a:lnTo>
                <a:lnTo>
                  <a:pt x="137160" y="34213"/>
                </a:lnTo>
                <a:lnTo>
                  <a:pt x="137160" y="0"/>
                </a:lnTo>
                <a:close/>
              </a:path>
            </a:pathLst>
          </a:custGeom>
          <a:solidFill>
            <a:srgbClr val="FFFFFF"/>
          </a:solidFill>
        </p:spPr>
        <p:txBody>
          <a:bodyPr wrap="square" lIns="0" tIns="0" rIns="0" bIns="0" rtlCol="0"/>
          <a:lstStyle/>
          <a:p>
            <a:endParaRPr sz="1799"/>
          </a:p>
        </p:txBody>
      </p:sp>
      <p:sp>
        <p:nvSpPr>
          <p:cNvPr id="34" name="object 34"/>
          <p:cNvSpPr/>
          <p:nvPr/>
        </p:nvSpPr>
        <p:spPr>
          <a:xfrm>
            <a:off x="1070947" y="271238"/>
            <a:ext cx="29820" cy="8883"/>
          </a:xfrm>
          <a:custGeom>
            <a:avLst/>
            <a:gdLst/>
            <a:ahLst/>
            <a:cxnLst/>
            <a:rect l="l" t="t" r="r" b="b"/>
            <a:pathLst>
              <a:path w="29844" h="8889">
                <a:moveTo>
                  <a:pt x="29845" y="0"/>
                </a:moveTo>
                <a:lnTo>
                  <a:pt x="0" y="0"/>
                </a:lnTo>
                <a:lnTo>
                  <a:pt x="4279" y="5080"/>
                </a:lnTo>
                <a:lnTo>
                  <a:pt x="10909" y="8864"/>
                </a:lnTo>
                <a:lnTo>
                  <a:pt x="26377" y="8864"/>
                </a:lnTo>
                <a:lnTo>
                  <a:pt x="29845" y="5080"/>
                </a:lnTo>
                <a:lnTo>
                  <a:pt x="29845" y="0"/>
                </a:lnTo>
                <a:close/>
              </a:path>
            </a:pathLst>
          </a:custGeom>
          <a:solidFill>
            <a:srgbClr val="FFFFFF"/>
          </a:solidFill>
        </p:spPr>
        <p:txBody>
          <a:bodyPr wrap="square" lIns="0" tIns="0" rIns="0" bIns="0" rtlCol="0"/>
          <a:lstStyle/>
          <a:p>
            <a:endParaRPr sz="1799"/>
          </a:p>
        </p:txBody>
      </p:sp>
      <p:sp>
        <p:nvSpPr>
          <p:cNvPr id="35" name="object 35"/>
          <p:cNvSpPr/>
          <p:nvPr/>
        </p:nvSpPr>
        <p:spPr>
          <a:xfrm>
            <a:off x="1160218" y="239592"/>
            <a:ext cx="78674" cy="39337"/>
          </a:xfrm>
          <a:custGeom>
            <a:avLst/>
            <a:gdLst/>
            <a:ahLst/>
            <a:cxnLst/>
            <a:rect l="l" t="t" r="r" b="b"/>
            <a:pathLst>
              <a:path w="78740" h="39370">
                <a:moveTo>
                  <a:pt x="25298" y="0"/>
                </a:moveTo>
                <a:lnTo>
                  <a:pt x="18567" y="0"/>
                </a:lnTo>
                <a:lnTo>
                  <a:pt x="11214" y="2540"/>
                </a:lnTo>
                <a:lnTo>
                  <a:pt x="5321" y="6337"/>
                </a:lnTo>
                <a:lnTo>
                  <a:pt x="1409" y="12674"/>
                </a:lnTo>
                <a:lnTo>
                  <a:pt x="0" y="20269"/>
                </a:lnTo>
                <a:lnTo>
                  <a:pt x="1409" y="27876"/>
                </a:lnTo>
                <a:lnTo>
                  <a:pt x="5321" y="34213"/>
                </a:lnTo>
                <a:lnTo>
                  <a:pt x="11214" y="38011"/>
                </a:lnTo>
                <a:lnTo>
                  <a:pt x="18567" y="39281"/>
                </a:lnTo>
                <a:lnTo>
                  <a:pt x="25298" y="39281"/>
                </a:lnTo>
                <a:lnTo>
                  <a:pt x="30759" y="35483"/>
                </a:lnTo>
                <a:lnTo>
                  <a:pt x="33312" y="31673"/>
                </a:lnTo>
                <a:lnTo>
                  <a:pt x="78663" y="31673"/>
                </a:lnTo>
                <a:lnTo>
                  <a:pt x="76517" y="20269"/>
                </a:lnTo>
                <a:lnTo>
                  <a:pt x="78663" y="8864"/>
                </a:lnTo>
                <a:lnTo>
                  <a:pt x="33312" y="8864"/>
                </a:lnTo>
                <a:lnTo>
                  <a:pt x="30759" y="3797"/>
                </a:lnTo>
                <a:lnTo>
                  <a:pt x="25298" y="0"/>
                </a:lnTo>
                <a:close/>
              </a:path>
            </a:pathLst>
          </a:custGeom>
          <a:solidFill>
            <a:srgbClr val="FFFFFF"/>
          </a:solidFill>
        </p:spPr>
        <p:txBody>
          <a:bodyPr wrap="square" lIns="0" tIns="0" rIns="0" bIns="0" rtlCol="0"/>
          <a:lstStyle/>
          <a:p>
            <a:endParaRPr sz="1799"/>
          </a:p>
        </p:txBody>
      </p:sp>
      <p:sp>
        <p:nvSpPr>
          <p:cNvPr id="36" name="object 36"/>
          <p:cNvSpPr/>
          <p:nvPr/>
        </p:nvSpPr>
        <p:spPr>
          <a:xfrm>
            <a:off x="1349496" y="229464"/>
            <a:ext cx="28551" cy="49488"/>
          </a:xfrm>
          <a:custGeom>
            <a:avLst/>
            <a:gdLst/>
            <a:ahLst/>
            <a:cxnLst/>
            <a:rect l="l" t="t" r="r" b="b"/>
            <a:pathLst>
              <a:path w="28575" h="49529">
                <a:moveTo>
                  <a:pt x="28028" y="0"/>
                </a:moveTo>
                <a:lnTo>
                  <a:pt x="0" y="0"/>
                </a:lnTo>
                <a:lnTo>
                  <a:pt x="0" y="44348"/>
                </a:lnTo>
                <a:lnTo>
                  <a:pt x="4648" y="49415"/>
                </a:lnTo>
                <a:lnTo>
                  <a:pt x="23380" y="49415"/>
                </a:lnTo>
                <a:lnTo>
                  <a:pt x="28028" y="44348"/>
                </a:lnTo>
                <a:lnTo>
                  <a:pt x="28028" y="0"/>
                </a:lnTo>
                <a:close/>
              </a:path>
            </a:pathLst>
          </a:custGeom>
          <a:solidFill>
            <a:srgbClr val="FFFFFF"/>
          </a:solidFill>
        </p:spPr>
        <p:txBody>
          <a:bodyPr wrap="square" lIns="0" tIns="0" rIns="0" bIns="0" rtlCol="0"/>
          <a:lstStyle/>
          <a:p>
            <a:endParaRPr sz="1799"/>
          </a:p>
        </p:txBody>
      </p:sp>
      <p:sp>
        <p:nvSpPr>
          <p:cNvPr id="37" name="object 37"/>
          <p:cNvSpPr/>
          <p:nvPr/>
        </p:nvSpPr>
        <p:spPr>
          <a:xfrm>
            <a:off x="1666143" y="239592"/>
            <a:ext cx="164327" cy="39337"/>
          </a:xfrm>
          <a:custGeom>
            <a:avLst/>
            <a:gdLst/>
            <a:ahLst/>
            <a:cxnLst/>
            <a:rect l="l" t="t" r="r" b="b"/>
            <a:pathLst>
              <a:path w="164464" h="39370">
                <a:moveTo>
                  <a:pt x="25387" y="0"/>
                </a:moveTo>
                <a:lnTo>
                  <a:pt x="19011" y="0"/>
                </a:lnTo>
                <a:lnTo>
                  <a:pt x="11404" y="2540"/>
                </a:lnTo>
                <a:lnTo>
                  <a:pt x="5384" y="6337"/>
                </a:lnTo>
                <a:lnTo>
                  <a:pt x="1422" y="12674"/>
                </a:lnTo>
                <a:lnTo>
                  <a:pt x="0" y="20269"/>
                </a:lnTo>
                <a:lnTo>
                  <a:pt x="1422" y="27876"/>
                </a:lnTo>
                <a:lnTo>
                  <a:pt x="5384" y="34213"/>
                </a:lnTo>
                <a:lnTo>
                  <a:pt x="11404" y="38011"/>
                </a:lnTo>
                <a:lnTo>
                  <a:pt x="19011" y="39281"/>
                </a:lnTo>
                <a:lnTo>
                  <a:pt x="24561" y="39281"/>
                </a:lnTo>
                <a:lnTo>
                  <a:pt x="29476" y="38011"/>
                </a:lnTo>
                <a:lnTo>
                  <a:pt x="32118" y="35483"/>
                </a:lnTo>
                <a:lnTo>
                  <a:pt x="32118" y="27876"/>
                </a:lnTo>
                <a:lnTo>
                  <a:pt x="15913" y="27876"/>
                </a:lnTo>
                <a:lnTo>
                  <a:pt x="15913" y="16471"/>
                </a:lnTo>
                <a:lnTo>
                  <a:pt x="163982" y="16471"/>
                </a:lnTo>
                <a:lnTo>
                  <a:pt x="163982" y="7607"/>
                </a:lnTo>
                <a:lnTo>
                  <a:pt x="33400" y="7607"/>
                </a:lnTo>
                <a:lnTo>
                  <a:pt x="30568" y="3797"/>
                </a:lnTo>
                <a:lnTo>
                  <a:pt x="25387" y="0"/>
                </a:lnTo>
                <a:close/>
              </a:path>
            </a:pathLst>
          </a:custGeom>
          <a:solidFill>
            <a:srgbClr val="FFFFFF"/>
          </a:solidFill>
        </p:spPr>
        <p:txBody>
          <a:bodyPr wrap="square" lIns="0" tIns="0" rIns="0" bIns="0" rtlCol="0"/>
          <a:lstStyle/>
          <a:p>
            <a:endParaRPr sz="1799"/>
          </a:p>
        </p:txBody>
      </p:sp>
      <p:sp>
        <p:nvSpPr>
          <p:cNvPr id="38" name="object 38"/>
          <p:cNvSpPr/>
          <p:nvPr/>
        </p:nvSpPr>
        <p:spPr>
          <a:xfrm>
            <a:off x="1575504" y="229463"/>
            <a:ext cx="28551" cy="39337"/>
          </a:xfrm>
          <a:custGeom>
            <a:avLst/>
            <a:gdLst/>
            <a:ahLst/>
            <a:cxnLst/>
            <a:rect l="l" t="t" r="r" b="b"/>
            <a:pathLst>
              <a:path w="28575" h="39370">
                <a:moveTo>
                  <a:pt x="28117" y="0"/>
                </a:moveTo>
                <a:lnTo>
                  <a:pt x="0" y="0"/>
                </a:lnTo>
                <a:lnTo>
                  <a:pt x="28117" y="39281"/>
                </a:lnTo>
                <a:lnTo>
                  <a:pt x="28117" y="0"/>
                </a:lnTo>
                <a:close/>
              </a:path>
            </a:pathLst>
          </a:custGeom>
          <a:solidFill>
            <a:srgbClr val="FFFFFF"/>
          </a:solidFill>
        </p:spPr>
        <p:txBody>
          <a:bodyPr wrap="square" lIns="0" tIns="0" rIns="0" bIns="0" rtlCol="0"/>
          <a:lstStyle/>
          <a:p>
            <a:endParaRPr sz="1799"/>
          </a:p>
        </p:txBody>
      </p:sp>
      <p:sp>
        <p:nvSpPr>
          <p:cNvPr id="39" name="object 39"/>
          <p:cNvSpPr/>
          <p:nvPr/>
        </p:nvSpPr>
        <p:spPr>
          <a:xfrm>
            <a:off x="1178771" y="228198"/>
            <a:ext cx="90094" cy="20303"/>
          </a:xfrm>
          <a:custGeom>
            <a:avLst/>
            <a:gdLst/>
            <a:ahLst/>
            <a:cxnLst/>
            <a:rect l="l" t="t" r="r" b="b"/>
            <a:pathLst>
              <a:path w="90169" h="20320">
                <a:moveTo>
                  <a:pt x="89623" y="0"/>
                </a:moveTo>
                <a:lnTo>
                  <a:pt x="0" y="0"/>
                </a:lnTo>
                <a:lnTo>
                  <a:pt x="9271" y="1270"/>
                </a:lnTo>
                <a:lnTo>
                  <a:pt x="16510" y="5067"/>
                </a:lnTo>
                <a:lnTo>
                  <a:pt x="21945" y="10134"/>
                </a:lnTo>
                <a:lnTo>
                  <a:pt x="25831" y="15201"/>
                </a:lnTo>
                <a:lnTo>
                  <a:pt x="14744" y="20269"/>
                </a:lnTo>
                <a:lnTo>
                  <a:pt x="60096" y="20269"/>
                </a:lnTo>
                <a:lnTo>
                  <a:pt x="60325" y="19011"/>
                </a:lnTo>
                <a:lnTo>
                  <a:pt x="66929" y="8864"/>
                </a:lnTo>
                <a:lnTo>
                  <a:pt x="76962" y="2540"/>
                </a:lnTo>
                <a:lnTo>
                  <a:pt x="89623" y="0"/>
                </a:lnTo>
                <a:close/>
              </a:path>
            </a:pathLst>
          </a:custGeom>
          <a:solidFill>
            <a:srgbClr val="FFFFFF"/>
          </a:solidFill>
        </p:spPr>
        <p:txBody>
          <a:bodyPr wrap="square" lIns="0" tIns="0" rIns="0" bIns="0" rtlCol="0"/>
          <a:lstStyle/>
          <a:p>
            <a:endParaRPr sz="1799"/>
          </a:p>
        </p:txBody>
      </p:sp>
      <p:sp>
        <p:nvSpPr>
          <p:cNvPr id="40" name="object 40"/>
          <p:cNvSpPr/>
          <p:nvPr/>
        </p:nvSpPr>
        <p:spPr>
          <a:xfrm>
            <a:off x="1685139" y="228198"/>
            <a:ext cx="145293" cy="19034"/>
          </a:xfrm>
          <a:custGeom>
            <a:avLst/>
            <a:gdLst/>
            <a:ahLst/>
            <a:cxnLst/>
            <a:rect l="l" t="t" r="r" b="b"/>
            <a:pathLst>
              <a:path w="145414" h="19050">
                <a:moveTo>
                  <a:pt x="144970" y="0"/>
                </a:moveTo>
                <a:lnTo>
                  <a:pt x="0" y="0"/>
                </a:lnTo>
                <a:lnTo>
                  <a:pt x="8572" y="1270"/>
                </a:lnTo>
                <a:lnTo>
                  <a:pt x="15532" y="5067"/>
                </a:lnTo>
                <a:lnTo>
                  <a:pt x="21005" y="8864"/>
                </a:lnTo>
                <a:lnTo>
                  <a:pt x="25120" y="13931"/>
                </a:lnTo>
                <a:lnTo>
                  <a:pt x="14389" y="19011"/>
                </a:lnTo>
                <a:lnTo>
                  <a:pt x="144970" y="19011"/>
                </a:lnTo>
                <a:lnTo>
                  <a:pt x="144970" y="0"/>
                </a:lnTo>
                <a:close/>
              </a:path>
            </a:pathLst>
          </a:custGeom>
          <a:solidFill>
            <a:srgbClr val="FFFFFF"/>
          </a:solidFill>
        </p:spPr>
        <p:txBody>
          <a:bodyPr wrap="square" lIns="0" tIns="0" rIns="0" bIns="0" rtlCol="0"/>
          <a:lstStyle/>
          <a:p>
            <a:endParaRPr sz="1799"/>
          </a:p>
        </p:txBody>
      </p:sp>
      <p:sp>
        <p:nvSpPr>
          <p:cNvPr id="41" name="object 41"/>
          <p:cNvSpPr/>
          <p:nvPr/>
        </p:nvSpPr>
        <p:spPr>
          <a:xfrm>
            <a:off x="1098505" y="229463"/>
            <a:ext cx="74233" cy="16496"/>
          </a:xfrm>
          <a:custGeom>
            <a:avLst/>
            <a:gdLst/>
            <a:ahLst/>
            <a:cxnLst/>
            <a:rect l="l" t="t" r="r" b="b"/>
            <a:pathLst>
              <a:path w="74294" h="16510">
                <a:moveTo>
                  <a:pt x="74104" y="0"/>
                </a:moveTo>
                <a:lnTo>
                  <a:pt x="0" y="0"/>
                </a:lnTo>
                <a:lnTo>
                  <a:pt x="7988" y="2540"/>
                </a:lnTo>
                <a:lnTo>
                  <a:pt x="14008" y="7607"/>
                </a:lnTo>
                <a:lnTo>
                  <a:pt x="6807" y="16471"/>
                </a:lnTo>
                <a:lnTo>
                  <a:pt x="51815" y="16471"/>
                </a:lnTo>
                <a:lnTo>
                  <a:pt x="57759" y="7607"/>
                </a:lnTo>
                <a:lnTo>
                  <a:pt x="67868" y="1269"/>
                </a:lnTo>
                <a:lnTo>
                  <a:pt x="74104" y="0"/>
                </a:lnTo>
                <a:close/>
              </a:path>
            </a:pathLst>
          </a:custGeom>
          <a:solidFill>
            <a:srgbClr val="FFFFFF"/>
          </a:solidFill>
        </p:spPr>
        <p:txBody>
          <a:bodyPr wrap="square" lIns="0" tIns="0" rIns="0" bIns="0" rtlCol="0"/>
          <a:lstStyle/>
          <a:p>
            <a:endParaRPr sz="1799"/>
          </a:p>
        </p:txBody>
      </p:sp>
      <p:sp>
        <p:nvSpPr>
          <p:cNvPr id="42" name="object 42"/>
          <p:cNvSpPr/>
          <p:nvPr/>
        </p:nvSpPr>
        <p:spPr>
          <a:xfrm>
            <a:off x="1591161" y="327384"/>
            <a:ext cx="22841" cy="16496"/>
          </a:xfrm>
          <a:custGeom>
            <a:avLst/>
            <a:gdLst/>
            <a:ahLst/>
            <a:cxnLst/>
            <a:rect l="l" t="t" r="r" b="b"/>
            <a:pathLst>
              <a:path w="22859" h="16510">
                <a:moveTo>
                  <a:pt x="18757" y="0"/>
                </a:moveTo>
                <a:lnTo>
                  <a:pt x="0" y="0"/>
                </a:lnTo>
                <a:lnTo>
                  <a:pt x="0" y="16192"/>
                </a:lnTo>
                <a:lnTo>
                  <a:pt x="18757" y="16192"/>
                </a:lnTo>
                <a:lnTo>
                  <a:pt x="22669" y="13030"/>
                </a:lnTo>
                <a:lnTo>
                  <a:pt x="22669" y="3162"/>
                </a:lnTo>
                <a:lnTo>
                  <a:pt x="18757" y="0"/>
                </a:lnTo>
                <a:close/>
              </a:path>
            </a:pathLst>
          </a:custGeom>
          <a:solidFill>
            <a:srgbClr val="FFFFFF"/>
          </a:solidFill>
        </p:spPr>
        <p:txBody>
          <a:bodyPr wrap="square" lIns="0" tIns="0" rIns="0" bIns="0" rtlCol="0"/>
          <a:lstStyle/>
          <a:p>
            <a:endParaRPr sz="1799"/>
          </a:p>
        </p:txBody>
      </p:sp>
      <p:sp>
        <p:nvSpPr>
          <p:cNvPr id="43" name="object 43"/>
          <p:cNvSpPr/>
          <p:nvPr/>
        </p:nvSpPr>
        <p:spPr>
          <a:xfrm>
            <a:off x="1250078" y="239066"/>
            <a:ext cx="38068" cy="39337"/>
          </a:xfrm>
          <a:custGeom>
            <a:avLst/>
            <a:gdLst/>
            <a:ahLst/>
            <a:cxnLst/>
            <a:rect l="l" t="t" r="r" b="b"/>
            <a:pathLst>
              <a:path w="38100" h="39370">
                <a:moveTo>
                  <a:pt x="18694" y="0"/>
                </a:moveTo>
                <a:lnTo>
                  <a:pt x="10972" y="1485"/>
                </a:lnTo>
                <a:lnTo>
                  <a:pt x="5067" y="5588"/>
                </a:lnTo>
                <a:lnTo>
                  <a:pt x="1308" y="11772"/>
                </a:lnTo>
                <a:lnTo>
                  <a:pt x="0" y="19519"/>
                </a:lnTo>
                <a:lnTo>
                  <a:pt x="1308" y="27241"/>
                </a:lnTo>
                <a:lnTo>
                  <a:pt x="5067" y="33426"/>
                </a:lnTo>
                <a:lnTo>
                  <a:pt x="10972" y="37553"/>
                </a:lnTo>
                <a:lnTo>
                  <a:pt x="18694" y="39039"/>
                </a:lnTo>
                <a:lnTo>
                  <a:pt x="26441" y="37553"/>
                </a:lnTo>
                <a:lnTo>
                  <a:pt x="32359" y="33426"/>
                </a:lnTo>
                <a:lnTo>
                  <a:pt x="36156" y="27241"/>
                </a:lnTo>
                <a:lnTo>
                  <a:pt x="37490" y="19519"/>
                </a:lnTo>
                <a:lnTo>
                  <a:pt x="36156" y="11772"/>
                </a:lnTo>
                <a:lnTo>
                  <a:pt x="32359" y="5588"/>
                </a:lnTo>
                <a:lnTo>
                  <a:pt x="26441" y="1485"/>
                </a:lnTo>
                <a:lnTo>
                  <a:pt x="18694" y="0"/>
                </a:lnTo>
                <a:close/>
              </a:path>
            </a:pathLst>
          </a:custGeom>
          <a:solidFill>
            <a:srgbClr val="FFFFFF"/>
          </a:solidFill>
        </p:spPr>
        <p:txBody>
          <a:bodyPr wrap="square" lIns="0" tIns="0" rIns="0" bIns="0" rtlCol="0"/>
          <a:lstStyle/>
          <a:p>
            <a:endParaRPr sz="1799"/>
          </a:p>
        </p:txBody>
      </p:sp>
      <p:sp>
        <p:nvSpPr>
          <p:cNvPr id="44" name="object 44"/>
          <p:cNvSpPr/>
          <p:nvPr/>
        </p:nvSpPr>
        <p:spPr>
          <a:xfrm>
            <a:off x="245076" y="226886"/>
            <a:ext cx="121805" cy="149226"/>
          </a:xfrm>
          <a:prstGeom prst="rect">
            <a:avLst/>
          </a:prstGeom>
          <a:blipFill>
            <a:blip r:embed="rId3" cstate="print"/>
            <a:stretch>
              <a:fillRect/>
            </a:stretch>
          </a:blipFill>
        </p:spPr>
        <p:txBody>
          <a:bodyPr wrap="square" lIns="0" tIns="0" rIns="0" bIns="0" rtlCol="0"/>
          <a:lstStyle/>
          <a:p>
            <a:endParaRPr sz="1799"/>
          </a:p>
        </p:txBody>
      </p:sp>
      <p:sp>
        <p:nvSpPr>
          <p:cNvPr id="45" name="object 45"/>
          <p:cNvSpPr/>
          <p:nvPr/>
        </p:nvSpPr>
        <p:spPr>
          <a:xfrm>
            <a:off x="432370" y="313680"/>
            <a:ext cx="32357" cy="62812"/>
          </a:xfrm>
          <a:custGeom>
            <a:avLst/>
            <a:gdLst/>
            <a:ahLst/>
            <a:cxnLst/>
            <a:rect l="l" t="t" r="r" b="b"/>
            <a:pathLst>
              <a:path w="32384" h="62864">
                <a:moveTo>
                  <a:pt x="0" y="62483"/>
                </a:moveTo>
                <a:lnTo>
                  <a:pt x="31762" y="62483"/>
                </a:lnTo>
                <a:lnTo>
                  <a:pt x="31762" y="0"/>
                </a:lnTo>
                <a:lnTo>
                  <a:pt x="0" y="0"/>
                </a:lnTo>
                <a:lnTo>
                  <a:pt x="0" y="62483"/>
                </a:lnTo>
                <a:close/>
              </a:path>
            </a:pathLst>
          </a:custGeom>
          <a:solidFill>
            <a:srgbClr val="FFFFFF"/>
          </a:solidFill>
        </p:spPr>
        <p:txBody>
          <a:bodyPr wrap="square" lIns="0" tIns="0" rIns="0" bIns="0" rtlCol="0"/>
          <a:lstStyle/>
          <a:p>
            <a:endParaRPr sz="1799"/>
          </a:p>
        </p:txBody>
      </p:sp>
      <p:sp>
        <p:nvSpPr>
          <p:cNvPr id="46" name="object 46"/>
          <p:cNvSpPr/>
          <p:nvPr/>
        </p:nvSpPr>
        <p:spPr>
          <a:xfrm>
            <a:off x="432370" y="299975"/>
            <a:ext cx="105322" cy="0"/>
          </a:xfrm>
          <a:custGeom>
            <a:avLst/>
            <a:gdLst/>
            <a:ahLst/>
            <a:cxnLst/>
            <a:rect l="l" t="t" r="r" b="b"/>
            <a:pathLst>
              <a:path w="105409">
                <a:moveTo>
                  <a:pt x="0" y="0"/>
                </a:moveTo>
                <a:lnTo>
                  <a:pt x="105003" y="0"/>
                </a:lnTo>
              </a:path>
            </a:pathLst>
          </a:custGeom>
          <a:ln w="27432">
            <a:solidFill>
              <a:srgbClr val="FFFFFF"/>
            </a:solidFill>
          </a:ln>
        </p:spPr>
        <p:txBody>
          <a:bodyPr wrap="square" lIns="0" tIns="0" rIns="0" bIns="0" rtlCol="0"/>
          <a:lstStyle/>
          <a:p>
            <a:endParaRPr sz="1799"/>
          </a:p>
        </p:txBody>
      </p:sp>
      <p:sp>
        <p:nvSpPr>
          <p:cNvPr id="47" name="object 47"/>
          <p:cNvSpPr/>
          <p:nvPr/>
        </p:nvSpPr>
        <p:spPr>
          <a:xfrm>
            <a:off x="432370" y="254294"/>
            <a:ext cx="32357" cy="33627"/>
          </a:xfrm>
          <a:custGeom>
            <a:avLst/>
            <a:gdLst/>
            <a:ahLst/>
            <a:cxnLst/>
            <a:rect l="l" t="t" r="r" b="b"/>
            <a:pathLst>
              <a:path w="32384" h="33654">
                <a:moveTo>
                  <a:pt x="0" y="33527"/>
                </a:moveTo>
                <a:lnTo>
                  <a:pt x="31762" y="33527"/>
                </a:lnTo>
                <a:lnTo>
                  <a:pt x="31762" y="0"/>
                </a:lnTo>
                <a:lnTo>
                  <a:pt x="0" y="0"/>
                </a:lnTo>
                <a:lnTo>
                  <a:pt x="0" y="33527"/>
                </a:lnTo>
                <a:close/>
              </a:path>
            </a:pathLst>
          </a:custGeom>
          <a:solidFill>
            <a:srgbClr val="FFFFFF"/>
          </a:solidFill>
        </p:spPr>
        <p:txBody>
          <a:bodyPr wrap="square" lIns="0" tIns="0" rIns="0" bIns="0" rtlCol="0"/>
          <a:lstStyle/>
          <a:p>
            <a:endParaRPr sz="1799"/>
          </a:p>
        </p:txBody>
      </p:sp>
      <p:sp>
        <p:nvSpPr>
          <p:cNvPr id="48" name="object 48"/>
          <p:cNvSpPr/>
          <p:nvPr/>
        </p:nvSpPr>
        <p:spPr>
          <a:xfrm>
            <a:off x="432370" y="240589"/>
            <a:ext cx="106591" cy="0"/>
          </a:xfrm>
          <a:custGeom>
            <a:avLst/>
            <a:gdLst/>
            <a:ahLst/>
            <a:cxnLst/>
            <a:rect l="l" t="t" r="r" b="b"/>
            <a:pathLst>
              <a:path w="106679">
                <a:moveTo>
                  <a:pt x="0" y="0"/>
                </a:moveTo>
                <a:lnTo>
                  <a:pt x="106197" y="0"/>
                </a:lnTo>
              </a:path>
            </a:pathLst>
          </a:custGeom>
          <a:ln w="27432">
            <a:solidFill>
              <a:srgbClr val="FFFFFF"/>
            </a:solidFill>
          </a:ln>
        </p:spPr>
        <p:txBody>
          <a:bodyPr wrap="square" lIns="0" tIns="0" rIns="0" bIns="0" rtlCol="0"/>
          <a:lstStyle/>
          <a:p>
            <a:endParaRPr sz="1799"/>
          </a:p>
        </p:txBody>
      </p:sp>
      <p:sp>
        <p:nvSpPr>
          <p:cNvPr id="49" name="object 49"/>
          <p:cNvSpPr/>
          <p:nvPr/>
        </p:nvSpPr>
        <p:spPr>
          <a:xfrm>
            <a:off x="595302" y="225362"/>
            <a:ext cx="124862" cy="153794"/>
          </a:xfrm>
          <a:prstGeom prst="rect">
            <a:avLst/>
          </a:prstGeom>
          <a:blipFill>
            <a:blip r:embed="rId4" cstate="print"/>
            <a:stretch>
              <a:fillRect/>
            </a:stretch>
          </a:blipFill>
        </p:spPr>
        <p:txBody>
          <a:bodyPr wrap="square" lIns="0" tIns="0" rIns="0" bIns="0" rtlCol="0"/>
          <a:lstStyle/>
          <a:p>
            <a:endParaRPr sz="1799"/>
          </a:p>
        </p:txBody>
      </p:sp>
      <p:sp>
        <p:nvSpPr>
          <p:cNvPr id="50" name="object 50"/>
          <p:cNvSpPr/>
          <p:nvPr/>
        </p:nvSpPr>
        <p:spPr>
          <a:xfrm>
            <a:off x="770415" y="226886"/>
            <a:ext cx="155317" cy="149226"/>
          </a:xfrm>
          <a:prstGeom prst="rect">
            <a:avLst/>
          </a:prstGeom>
          <a:blipFill>
            <a:blip r:embed="rId5" cstate="print"/>
            <a:stretch>
              <a:fillRect/>
            </a:stretch>
          </a:blipFill>
        </p:spPr>
        <p:txBody>
          <a:bodyPr wrap="square" lIns="0" tIns="0" rIns="0" bIns="0" rtlCol="0"/>
          <a:lstStyle/>
          <a:p>
            <a:endParaRPr sz="1799"/>
          </a:p>
        </p:txBody>
      </p:sp>
      <p:sp>
        <p:nvSpPr>
          <p:cNvPr id="51" name="object 51"/>
          <p:cNvSpPr txBox="1">
            <a:spLocks noGrp="1"/>
          </p:cNvSpPr>
          <p:nvPr>
            <p:ph type="title"/>
          </p:nvPr>
        </p:nvSpPr>
        <p:spPr>
          <a:xfrm>
            <a:off x="4135932" y="1009551"/>
            <a:ext cx="2388135" cy="390832"/>
          </a:xfrm>
          <a:prstGeom prst="rect">
            <a:avLst/>
          </a:prstGeom>
        </p:spPr>
        <p:txBody>
          <a:bodyPr vert="horz" wrap="square" lIns="0" tIns="12689" rIns="0" bIns="0" rtlCol="0">
            <a:spAutoFit/>
          </a:bodyPr>
          <a:lstStyle/>
          <a:p>
            <a:pPr marL="12690">
              <a:spcBef>
                <a:spcPts val="100"/>
              </a:spcBef>
              <a:tabLst>
                <a:tab pos="1073560" algn="l"/>
              </a:tabLst>
            </a:pPr>
            <a:r>
              <a:rPr spc="105" dirty="0"/>
              <a:t>TEAM	</a:t>
            </a:r>
            <a:r>
              <a:rPr spc="100" dirty="0"/>
              <a:t>SHEETS</a:t>
            </a:r>
          </a:p>
        </p:txBody>
      </p:sp>
      <p:graphicFrame>
        <p:nvGraphicFramePr>
          <p:cNvPr id="52" name="object 52"/>
          <p:cNvGraphicFramePr>
            <a:graphicFrameLocks noGrp="1"/>
          </p:cNvGraphicFramePr>
          <p:nvPr>
            <p:extLst>
              <p:ext uri="{D42A27DB-BD31-4B8C-83A1-F6EECF244321}">
                <p14:modId xmlns:p14="http://schemas.microsoft.com/office/powerpoint/2010/main" val="3488659356"/>
              </p:ext>
            </p:extLst>
          </p:nvPr>
        </p:nvGraphicFramePr>
        <p:xfrm>
          <a:off x="5606603" y="2019111"/>
          <a:ext cx="4464497" cy="5038924"/>
        </p:xfrm>
        <a:graphic>
          <a:graphicData uri="http://schemas.openxmlformats.org/drawingml/2006/table">
            <a:tbl>
              <a:tblPr firstRow="1" bandRow="1">
                <a:tableStyleId>{2D5ABB26-0587-4C30-8999-92F81FD0307C}</a:tableStyleId>
              </a:tblPr>
              <a:tblGrid>
                <a:gridCol w="427412">
                  <a:extLst>
                    <a:ext uri="{9D8B030D-6E8A-4147-A177-3AD203B41FA5}">
                      <a16:colId xmlns:a16="http://schemas.microsoft.com/office/drawing/2014/main" val="20000"/>
                    </a:ext>
                  </a:extLst>
                </a:gridCol>
                <a:gridCol w="1766264">
                  <a:extLst>
                    <a:ext uri="{9D8B030D-6E8A-4147-A177-3AD203B41FA5}">
                      <a16:colId xmlns:a16="http://schemas.microsoft.com/office/drawing/2014/main" val="20001"/>
                    </a:ext>
                  </a:extLst>
                </a:gridCol>
                <a:gridCol w="726040">
                  <a:extLst>
                    <a:ext uri="{9D8B030D-6E8A-4147-A177-3AD203B41FA5}">
                      <a16:colId xmlns:a16="http://schemas.microsoft.com/office/drawing/2014/main" val="20002"/>
                    </a:ext>
                  </a:extLst>
                </a:gridCol>
                <a:gridCol w="769591">
                  <a:extLst>
                    <a:ext uri="{9D8B030D-6E8A-4147-A177-3AD203B41FA5}">
                      <a16:colId xmlns:a16="http://schemas.microsoft.com/office/drawing/2014/main" val="20003"/>
                    </a:ext>
                  </a:extLst>
                </a:gridCol>
                <a:gridCol w="775190">
                  <a:extLst>
                    <a:ext uri="{9D8B030D-6E8A-4147-A177-3AD203B41FA5}">
                      <a16:colId xmlns:a16="http://schemas.microsoft.com/office/drawing/2014/main" val="20004"/>
                    </a:ext>
                  </a:extLst>
                </a:gridCol>
              </a:tblGrid>
              <a:tr h="229042">
                <a:tc>
                  <a:txBody>
                    <a:bodyPr/>
                    <a:lstStyle/>
                    <a:p>
                      <a:pPr marL="121920">
                        <a:lnSpc>
                          <a:spcPct val="100000"/>
                        </a:lnSpc>
                        <a:spcBef>
                          <a:spcPts val="465"/>
                        </a:spcBef>
                      </a:pPr>
                      <a:r>
                        <a:rPr sz="1000" b="1" spc="50" dirty="0">
                          <a:solidFill>
                            <a:srgbClr val="FFFFFF"/>
                          </a:solidFill>
                          <a:latin typeface="Arial"/>
                          <a:cs typeface="Arial"/>
                        </a:rPr>
                        <a:t>NO</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10795" algn="ctr">
                        <a:lnSpc>
                          <a:spcPct val="100000"/>
                        </a:lnSpc>
                        <a:spcBef>
                          <a:spcPts val="465"/>
                        </a:spcBef>
                      </a:pPr>
                      <a:r>
                        <a:rPr sz="1000" b="1" spc="0" dirty="0">
                          <a:solidFill>
                            <a:srgbClr val="FFFFFF"/>
                          </a:solidFill>
                          <a:latin typeface="Arial"/>
                          <a:cs typeface="Arial"/>
                        </a:rPr>
                        <a:t>PLAYER</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94615">
                        <a:lnSpc>
                          <a:spcPct val="100000"/>
                        </a:lnSpc>
                        <a:spcBef>
                          <a:spcPts val="465"/>
                        </a:spcBef>
                      </a:pPr>
                      <a:r>
                        <a:rPr sz="1000" b="1" spc="15" dirty="0">
                          <a:solidFill>
                            <a:srgbClr val="FFFFFF"/>
                          </a:solidFill>
                          <a:latin typeface="Arial"/>
                          <a:cs typeface="Arial"/>
                        </a:rPr>
                        <a:t>SUBBED</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211454">
                        <a:lnSpc>
                          <a:spcPct val="100000"/>
                        </a:lnSpc>
                        <a:spcBef>
                          <a:spcPts val="465"/>
                        </a:spcBef>
                      </a:pPr>
                      <a:r>
                        <a:rPr sz="1000" b="1" spc="0" dirty="0">
                          <a:solidFill>
                            <a:srgbClr val="FFFFFF"/>
                          </a:solidFill>
                          <a:latin typeface="Arial"/>
                          <a:cs typeface="Arial"/>
                        </a:rPr>
                        <a:t>GOAL</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142875">
                        <a:lnSpc>
                          <a:spcPct val="100000"/>
                        </a:lnSpc>
                        <a:spcBef>
                          <a:spcPts val="465"/>
                        </a:spcBef>
                      </a:pPr>
                      <a:r>
                        <a:rPr sz="1000" b="1" spc="25" dirty="0">
                          <a:solidFill>
                            <a:srgbClr val="FFFFFF"/>
                          </a:solidFill>
                          <a:latin typeface="Arial"/>
                          <a:cs typeface="Arial"/>
                        </a:rPr>
                        <a:t>RATING</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extLst>
                  <a:ext uri="{0D108BD9-81ED-4DB2-BD59-A6C34878D82A}">
                    <a16:rowId xmlns:a16="http://schemas.microsoft.com/office/drawing/2014/main" val="10000"/>
                  </a:ext>
                </a:extLst>
              </a:tr>
              <a:tr h="229042">
                <a:tc>
                  <a:txBody>
                    <a:bodyPr/>
                    <a:lstStyle/>
                    <a:p>
                      <a:pPr>
                        <a:lnSpc>
                          <a:spcPct val="100000"/>
                        </a:lnSpc>
                      </a:pPr>
                      <a:r>
                        <a:rPr lang="en-US" sz="1100" dirty="0">
                          <a:latin typeface="Times New Roman"/>
                          <a:cs typeface="Times New Roman"/>
                        </a:rPr>
                        <a:t> 1</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GREGORY KOBEL ©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1"/>
                  </a:ext>
                </a:extLst>
              </a:tr>
              <a:tr h="229042">
                <a:tc>
                  <a:txBody>
                    <a:bodyPr/>
                    <a:lstStyle/>
                    <a:p>
                      <a:pPr>
                        <a:lnSpc>
                          <a:spcPct val="100000"/>
                        </a:lnSpc>
                      </a:pPr>
                      <a:r>
                        <a:rPr lang="en-US" sz="1100" dirty="0">
                          <a:latin typeface="Times New Roman"/>
                          <a:cs typeface="Times New Roman"/>
                        </a:rPr>
                        <a:t> 2</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YAN COUTO</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74’</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2"/>
                  </a:ext>
                </a:extLst>
              </a:tr>
              <a:tr h="229042">
                <a:tc>
                  <a:txBody>
                    <a:bodyPr/>
                    <a:lstStyle/>
                    <a:p>
                      <a:pPr>
                        <a:lnSpc>
                          <a:spcPct val="100000"/>
                        </a:lnSpc>
                      </a:pPr>
                      <a:r>
                        <a:rPr lang="en-US" sz="1100" dirty="0">
                          <a:latin typeface="Times New Roman"/>
                          <a:cs typeface="Times New Roman"/>
                        </a:rPr>
                        <a:t> 3</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WALDERMAR ANTON</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3"/>
                  </a:ext>
                </a:extLst>
              </a:tr>
              <a:tr h="229042">
                <a:tc>
                  <a:txBody>
                    <a:bodyPr/>
                    <a:lstStyle/>
                    <a:p>
                      <a:pPr>
                        <a:lnSpc>
                          <a:spcPct val="100000"/>
                        </a:lnSpc>
                      </a:pPr>
                      <a:r>
                        <a:rPr lang="en-US" sz="1100" dirty="0">
                          <a:latin typeface="Times New Roman"/>
                          <a:cs typeface="Times New Roman"/>
                        </a:rPr>
                        <a:t> 5</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RAMY BENSEBAINI</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PK 86’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4"/>
                  </a:ext>
                </a:extLst>
              </a:tr>
              <a:tr h="229042">
                <a:tc>
                  <a:txBody>
                    <a:bodyPr/>
                    <a:lstStyle/>
                    <a:p>
                      <a:pPr>
                        <a:lnSpc>
                          <a:spcPct val="100000"/>
                        </a:lnSpc>
                      </a:pPr>
                      <a:r>
                        <a:rPr lang="en-US" sz="1100" dirty="0">
                          <a:latin typeface="Times New Roman"/>
                          <a:cs typeface="Times New Roman"/>
                        </a:rPr>
                        <a:t> 8</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FELIX NMECHA</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71’</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65’</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5"/>
                  </a:ext>
                </a:extLst>
              </a:tr>
              <a:tr h="229042">
                <a:tc>
                  <a:txBody>
                    <a:bodyPr/>
                    <a:lstStyle/>
                    <a:p>
                      <a:pPr>
                        <a:lnSpc>
                          <a:spcPct val="100000"/>
                        </a:lnSpc>
                      </a:pPr>
                      <a:r>
                        <a:rPr lang="en-US" sz="1100" dirty="0">
                          <a:latin typeface="Times New Roman"/>
                          <a:cs typeface="Times New Roman"/>
                        </a:rPr>
                        <a:t> 9</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SERHOU GUIRASSY</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90+2</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6"/>
                  </a:ext>
                </a:extLst>
              </a:tr>
              <a:tr h="229042">
                <a:tc>
                  <a:txBody>
                    <a:bodyPr/>
                    <a:lstStyle/>
                    <a:p>
                      <a:pPr>
                        <a:lnSpc>
                          <a:spcPct val="100000"/>
                        </a:lnSpc>
                      </a:pPr>
                      <a:r>
                        <a:rPr lang="en-US" sz="1100" dirty="0">
                          <a:latin typeface="Times New Roman"/>
                          <a:cs typeface="Times New Roman"/>
                        </a:rPr>
                        <a:t> 14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MAXIMILIAN BEIER</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71’</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7"/>
                  </a:ext>
                </a:extLst>
              </a:tr>
              <a:tr h="229042">
                <a:tc>
                  <a:txBody>
                    <a:bodyPr/>
                    <a:lstStyle/>
                    <a:p>
                      <a:pPr>
                        <a:lnSpc>
                          <a:spcPct val="100000"/>
                        </a:lnSpc>
                      </a:pPr>
                      <a:r>
                        <a:rPr lang="en-US" sz="1100" dirty="0">
                          <a:latin typeface="Times New Roman"/>
                          <a:cs typeface="Times New Roman"/>
                        </a:rPr>
                        <a:t> 20</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MARCEL SABITZER</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8"/>
                  </a:ext>
                </a:extLst>
              </a:tr>
              <a:tr h="229042">
                <a:tc>
                  <a:txBody>
                    <a:bodyPr/>
                    <a:lstStyle/>
                    <a:p>
                      <a:pPr>
                        <a:lnSpc>
                          <a:spcPct val="100000"/>
                        </a:lnSpc>
                      </a:pPr>
                      <a:r>
                        <a:rPr lang="en-US" sz="1100" dirty="0">
                          <a:latin typeface="Times New Roman"/>
                          <a:cs typeface="Times New Roman"/>
                        </a:rPr>
                        <a:t> 24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DANIEL SVENSSON</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9"/>
                  </a:ext>
                </a:extLst>
              </a:tr>
              <a:tr h="229042">
                <a:tc>
                  <a:txBody>
                    <a:bodyPr/>
                    <a:lstStyle/>
                    <a:p>
                      <a:pPr>
                        <a:lnSpc>
                          <a:spcPct val="100000"/>
                        </a:lnSpc>
                      </a:pPr>
                      <a:r>
                        <a:rPr lang="en-US" sz="1100" dirty="0">
                          <a:latin typeface="Times New Roman"/>
                          <a:cs typeface="Times New Roman"/>
                        </a:rPr>
                        <a:t> 26</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JULIAN RYERSON</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10"/>
                  </a:ext>
                </a:extLst>
              </a:tr>
              <a:tr h="229042">
                <a:tc>
                  <a:txBody>
                    <a:bodyPr/>
                    <a:lstStyle/>
                    <a:p>
                      <a:pPr>
                        <a:lnSpc>
                          <a:spcPct val="100000"/>
                        </a:lnSpc>
                      </a:pPr>
                      <a:r>
                        <a:rPr lang="en-US" sz="1100" dirty="0">
                          <a:latin typeface="Times New Roman"/>
                          <a:cs typeface="Times New Roman"/>
                        </a:rPr>
                        <a:t> 27</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KARIM ADEYEMI</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52’</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10011"/>
                  </a:ext>
                </a:extLst>
              </a:tr>
              <a:tr h="229042">
                <a:tc>
                  <a:txBody>
                    <a:bodyPr/>
                    <a:lstStyle/>
                    <a:p>
                      <a:pPr marL="121920">
                        <a:lnSpc>
                          <a:spcPct val="100000"/>
                        </a:lnSpc>
                        <a:spcBef>
                          <a:spcPts val="465"/>
                        </a:spcBef>
                      </a:pPr>
                      <a:r>
                        <a:rPr sz="1000" b="1" spc="50" dirty="0">
                          <a:solidFill>
                            <a:srgbClr val="FFFFFF"/>
                          </a:solidFill>
                          <a:latin typeface="Arial"/>
                          <a:cs typeface="Arial"/>
                        </a:rPr>
                        <a:t>NO</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10795" algn="ctr">
                        <a:lnSpc>
                          <a:spcPct val="100000"/>
                        </a:lnSpc>
                        <a:spcBef>
                          <a:spcPts val="465"/>
                        </a:spcBef>
                      </a:pPr>
                      <a:r>
                        <a:rPr sz="1000" b="1" spc="0" dirty="0">
                          <a:solidFill>
                            <a:srgbClr val="FFFFFF"/>
                          </a:solidFill>
                          <a:latin typeface="Arial"/>
                          <a:cs typeface="Arial"/>
                        </a:rPr>
                        <a:t>PLAYER</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94615" algn="ctr">
                        <a:lnSpc>
                          <a:spcPct val="100000"/>
                        </a:lnSpc>
                        <a:spcBef>
                          <a:spcPts val="465"/>
                        </a:spcBef>
                      </a:pPr>
                      <a:r>
                        <a:rPr lang="en-GB" sz="1000" b="1" spc="15" dirty="0">
                          <a:solidFill>
                            <a:srgbClr val="FFFFFF"/>
                          </a:solidFill>
                          <a:latin typeface="Arial"/>
                          <a:cs typeface="Arial"/>
                        </a:rPr>
                        <a:t>ON</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211454">
                        <a:lnSpc>
                          <a:spcPct val="100000"/>
                        </a:lnSpc>
                        <a:spcBef>
                          <a:spcPts val="465"/>
                        </a:spcBef>
                      </a:pPr>
                      <a:r>
                        <a:rPr sz="1000" b="1" spc="0" dirty="0">
                          <a:solidFill>
                            <a:srgbClr val="FFFFFF"/>
                          </a:solidFill>
                          <a:latin typeface="Arial"/>
                          <a:cs typeface="Arial"/>
                        </a:rPr>
                        <a:t>GOAL</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142875">
                        <a:lnSpc>
                          <a:spcPct val="100000"/>
                        </a:lnSpc>
                        <a:spcBef>
                          <a:spcPts val="465"/>
                        </a:spcBef>
                      </a:pPr>
                      <a:r>
                        <a:rPr sz="1000" b="1" spc="25" dirty="0">
                          <a:solidFill>
                            <a:srgbClr val="FFFFFF"/>
                          </a:solidFill>
                          <a:latin typeface="Arial"/>
                          <a:cs typeface="Arial"/>
                        </a:rPr>
                        <a:t>RATING</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extLst>
                  <a:ext uri="{0D108BD9-81ED-4DB2-BD59-A6C34878D82A}">
                    <a16:rowId xmlns:a16="http://schemas.microsoft.com/office/drawing/2014/main" val="10012"/>
                  </a:ext>
                </a:extLst>
              </a:tr>
              <a:tr h="229042">
                <a:tc>
                  <a:txBody>
                    <a:bodyPr/>
                    <a:lstStyle/>
                    <a:p>
                      <a:pPr>
                        <a:lnSpc>
                          <a:spcPct val="100000"/>
                        </a:lnSpc>
                      </a:pPr>
                      <a:r>
                        <a:rPr lang="en-US" sz="1100" dirty="0">
                          <a:latin typeface="Times New Roman"/>
                          <a:cs typeface="Times New Roman"/>
                        </a:rPr>
                        <a:t> 31</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r>
                        <a:rPr lang="en-US" sz="1100" dirty="0">
                          <a:latin typeface="Times New Roman"/>
                          <a:cs typeface="Times New Roman"/>
                        </a:rPr>
                        <a:t> SILAS OSTRIZINSKI (GK)</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extLst>
                  <a:ext uri="{0D108BD9-81ED-4DB2-BD59-A6C34878D82A}">
                    <a16:rowId xmlns:a16="http://schemas.microsoft.com/office/drawing/2014/main" val="10013"/>
                  </a:ext>
                </a:extLst>
              </a:tr>
              <a:tr h="229042">
                <a:tc>
                  <a:txBody>
                    <a:bodyPr/>
                    <a:lstStyle/>
                    <a:p>
                      <a:pPr>
                        <a:lnSpc>
                          <a:spcPct val="100000"/>
                        </a:lnSpc>
                      </a:pPr>
                      <a:r>
                        <a:rPr lang="en-US" sz="1100" dirty="0">
                          <a:latin typeface="Times New Roman"/>
                          <a:cs typeface="Times New Roman"/>
                        </a:rPr>
                        <a:t> 33</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ALEXANDER MEYER (GK)</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14"/>
                  </a:ext>
                </a:extLst>
              </a:tr>
              <a:tr h="229042">
                <a:tc>
                  <a:txBody>
                    <a:bodyPr/>
                    <a:lstStyle/>
                    <a:p>
                      <a:pPr>
                        <a:lnSpc>
                          <a:spcPct val="100000"/>
                        </a:lnSpc>
                      </a:pPr>
                      <a:r>
                        <a:rPr lang="en-US" sz="1100" dirty="0">
                          <a:latin typeface="Times New Roman"/>
                          <a:cs typeface="Times New Roman"/>
                        </a:rPr>
                        <a:t> 7</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JOBE BELLINGHAM</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71’</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15"/>
                  </a:ext>
                </a:extLst>
              </a:tr>
              <a:tr h="229042">
                <a:tc>
                  <a:txBody>
                    <a:bodyPr/>
                    <a:lstStyle/>
                    <a:p>
                      <a:pPr>
                        <a:lnSpc>
                          <a:spcPct val="100000"/>
                        </a:lnSpc>
                      </a:pPr>
                      <a:r>
                        <a:rPr lang="en-US" sz="1100" dirty="0">
                          <a:latin typeface="Times New Roman"/>
                          <a:cs typeface="Times New Roman"/>
                        </a:rPr>
                        <a:t> 10</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JULIAN BRANDT</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71’</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16"/>
                  </a:ext>
                </a:extLst>
              </a:tr>
              <a:tr h="229042">
                <a:tc>
                  <a:txBody>
                    <a:bodyPr/>
                    <a:lstStyle/>
                    <a:p>
                      <a:pPr>
                        <a:lnSpc>
                          <a:spcPct val="100000"/>
                        </a:lnSpc>
                      </a:pPr>
                      <a:r>
                        <a:rPr lang="en-US" sz="1100" dirty="0">
                          <a:latin typeface="Times New Roman"/>
                          <a:cs typeface="Times New Roman"/>
                        </a:rPr>
                        <a:t> 13</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PASCAL GROSS</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90+2</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10017"/>
                  </a:ext>
                </a:extLst>
              </a:tr>
              <a:tr h="229042">
                <a:tc>
                  <a:txBody>
                    <a:bodyPr/>
                    <a:lstStyle/>
                    <a:p>
                      <a:pPr>
                        <a:lnSpc>
                          <a:spcPct val="100000"/>
                        </a:lnSpc>
                      </a:pPr>
                      <a:r>
                        <a:rPr lang="en-US" sz="1100" dirty="0">
                          <a:latin typeface="Times New Roman"/>
                          <a:cs typeface="Times New Roman"/>
                        </a:rPr>
                        <a:t> 17 </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CARNEY CHUKWUEMEKA</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3451949280"/>
                  </a:ext>
                </a:extLst>
              </a:tr>
              <a:tr h="229042">
                <a:tc>
                  <a:txBody>
                    <a:bodyPr/>
                    <a:lstStyle/>
                    <a:p>
                      <a:pPr>
                        <a:lnSpc>
                          <a:spcPct val="100000"/>
                        </a:lnSpc>
                      </a:pPr>
                      <a:r>
                        <a:rPr lang="en-US" sz="1100" dirty="0">
                          <a:latin typeface="Times New Roman"/>
                          <a:cs typeface="Times New Roman"/>
                        </a:rPr>
                        <a:t> 37</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COLE CAMPBELL</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3634803292"/>
                  </a:ext>
                </a:extLst>
              </a:tr>
              <a:tr h="229042">
                <a:tc>
                  <a:txBody>
                    <a:bodyPr/>
                    <a:lstStyle/>
                    <a:p>
                      <a:pPr>
                        <a:lnSpc>
                          <a:spcPct val="100000"/>
                        </a:lnSpc>
                      </a:pPr>
                      <a:r>
                        <a:rPr lang="en-US" sz="1100" dirty="0">
                          <a:latin typeface="Times New Roman"/>
                          <a:cs typeface="Times New Roman"/>
                        </a:rPr>
                        <a:t> 39 </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FILIPPO MANE</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3798052830"/>
                  </a:ext>
                </a:extLst>
              </a:tr>
              <a:tr h="229042">
                <a:tc>
                  <a:txBody>
                    <a:bodyPr/>
                    <a:lstStyle/>
                    <a:p>
                      <a:pPr>
                        <a:lnSpc>
                          <a:spcPct val="100000"/>
                        </a:lnSpc>
                      </a:pPr>
                      <a:r>
                        <a:rPr lang="en-US" sz="1100" dirty="0">
                          <a:latin typeface="Times New Roman"/>
                          <a:cs typeface="Times New Roman"/>
                        </a:rPr>
                        <a:t>42</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ALMUGERA KABOR</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2303734215"/>
                  </a:ext>
                </a:extLst>
              </a:tr>
            </a:tbl>
          </a:graphicData>
        </a:graphic>
      </p:graphicFrame>
      <p:sp>
        <p:nvSpPr>
          <p:cNvPr id="53" name="object 53"/>
          <p:cNvSpPr txBox="1"/>
          <p:nvPr/>
        </p:nvSpPr>
        <p:spPr>
          <a:xfrm>
            <a:off x="448094" y="1721437"/>
            <a:ext cx="791181" cy="165804"/>
          </a:xfrm>
          <a:prstGeom prst="rect">
            <a:avLst/>
          </a:prstGeom>
        </p:spPr>
        <p:txBody>
          <a:bodyPr vert="horz" wrap="square" lIns="0" tIns="12055" rIns="0" bIns="0" rtlCol="0">
            <a:spAutoFit/>
          </a:bodyPr>
          <a:lstStyle/>
          <a:p>
            <a:pPr marL="12690">
              <a:spcBef>
                <a:spcPts val="95"/>
              </a:spcBef>
            </a:pPr>
            <a:r>
              <a:rPr sz="999" b="1" spc="-10" dirty="0">
                <a:solidFill>
                  <a:srgbClr val="422360"/>
                </a:solidFill>
                <a:latin typeface="Gill Sans MT"/>
                <a:cs typeface="Gill Sans MT"/>
              </a:rPr>
              <a:t>MANAGER</a:t>
            </a:r>
            <a:r>
              <a:rPr sz="999" b="1" spc="-25" dirty="0">
                <a:solidFill>
                  <a:srgbClr val="422360"/>
                </a:solidFill>
                <a:latin typeface="Gill Sans MT"/>
                <a:cs typeface="Gill Sans MT"/>
              </a:rPr>
              <a:t> </a:t>
            </a:r>
            <a:r>
              <a:rPr sz="999" b="1" spc="-5" dirty="0">
                <a:solidFill>
                  <a:srgbClr val="422360"/>
                </a:solidFill>
                <a:latin typeface="Gill Sans MT"/>
                <a:cs typeface="Gill Sans MT"/>
              </a:rPr>
              <a:t>-</a:t>
            </a:r>
            <a:endParaRPr sz="999">
              <a:latin typeface="Gill Sans MT"/>
              <a:cs typeface="Gill Sans MT"/>
            </a:endParaRPr>
          </a:p>
        </p:txBody>
      </p:sp>
      <p:sp>
        <p:nvSpPr>
          <p:cNvPr id="54" name="object 54"/>
          <p:cNvSpPr txBox="1"/>
          <p:nvPr/>
        </p:nvSpPr>
        <p:spPr>
          <a:xfrm>
            <a:off x="5596550" y="1723459"/>
            <a:ext cx="791181" cy="165804"/>
          </a:xfrm>
          <a:prstGeom prst="rect">
            <a:avLst/>
          </a:prstGeom>
        </p:spPr>
        <p:txBody>
          <a:bodyPr vert="horz" wrap="square" lIns="0" tIns="12055" rIns="0" bIns="0" rtlCol="0">
            <a:spAutoFit/>
          </a:bodyPr>
          <a:lstStyle/>
          <a:p>
            <a:pPr marL="12690">
              <a:spcBef>
                <a:spcPts val="95"/>
              </a:spcBef>
            </a:pPr>
            <a:r>
              <a:rPr sz="999" b="1" spc="-10" dirty="0">
                <a:solidFill>
                  <a:srgbClr val="422360"/>
                </a:solidFill>
                <a:latin typeface="Gill Sans MT"/>
                <a:cs typeface="Gill Sans MT"/>
              </a:rPr>
              <a:t>MANAGER</a:t>
            </a:r>
            <a:r>
              <a:rPr sz="999" b="1" spc="-25" dirty="0">
                <a:solidFill>
                  <a:srgbClr val="422360"/>
                </a:solidFill>
                <a:latin typeface="Gill Sans MT"/>
                <a:cs typeface="Gill Sans MT"/>
              </a:rPr>
              <a:t> </a:t>
            </a:r>
            <a:r>
              <a:rPr sz="999" b="1" spc="-5" dirty="0">
                <a:solidFill>
                  <a:srgbClr val="422360"/>
                </a:solidFill>
                <a:latin typeface="Gill Sans MT"/>
                <a:cs typeface="Gill Sans MT"/>
              </a:rPr>
              <a:t>-</a:t>
            </a:r>
            <a:endParaRPr sz="999">
              <a:latin typeface="Gill Sans MT"/>
              <a:cs typeface="Gill Sans MT"/>
            </a:endParaRPr>
          </a:p>
        </p:txBody>
      </p:sp>
      <p:sp>
        <p:nvSpPr>
          <p:cNvPr id="55" name="object 55"/>
          <p:cNvSpPr/>
          <p:nvPr/>
        </p:nvSpPr>
        <p:spPr>
          <a:xfrm>
            <a:off x="3398632" y="898405"/>
            <a:ext cx="661115" cy="662384"/>
          </a:xfrm>
          <a:custGeom>
            <a:avLst/>
            <a:gdLst/>
            <a:ahLst/>
            <a:cxnLst/>
            <a:rect l="l" t="t" r="r" b="b"/>
            <a:pathLst>
              <a:path w="661670" h="662940">
                <a:moveTo>
                  <a:pt x="330682" y="0"/>
                </a:moveTo>
                <a:lnTo>
                  <a:pt x="281813" y="3594"/>
                </a:lnTo>
                <a:lnTo>
                  <a:pt x="235178" y="14033"/>
                </a:lnTo>
                <a:lnTo>
                  <a:pt x="191274" y="30810"/>
                </a:lnTo>
                <a:lnTo>
                  <a:pt x="150622" y="53403"/>
                </a:lnTo>
                <a:lnTo>
                  <a:pt x="113728" y="81305"/>
                </a:lnTo>
                <a:lnTo>
                  <a:pt x="81114" y="113995"/>
                </a:lnTo>
                <a:lnTo>
                  <a:pt x="53276" y="150977"/>
                </a:lnTo>
                <a:lnTo>
                  <a:pt x="30734" y="191719"/>
                </a:lnTo>
                <a:lnTo>
                  <a:pt x="13995" y="235724"/>
                </a:lnTo>
                <a:lnTo>
                  <a:pt x="3581" y="282473"/>
                </a:lnTo>
                <a:lnTo>
                  <a:pt x="0" y="331457"/>
                </a:lnTo>
                <a:lnTo>
                  <a:pt x="3581" y="380441"/>
                </a:lnTo>
                <a:lnTo>
                  <a:pt x="13995" y="427177"/>
                </a:lnTo>
                <a:lnTo>
                  <a:pt x="30734" y="471182"/>
                </a:lnTo>
                <a:lnTo>
                  <a:pt x="53276" y="511937"/>
                </a:lnTo>
                <a:lnTo>
                  <a:pt x="81114" y="548906"/>
                </a:lnTo>
                <a:lnTo>
                  <a:pt x="113728" y="581609"/>
                </a:lnTo>
                <a:lnTo>
                  <a:pt x="150622" y="609498"/>
                </a:lnTo>
                <a:lnTo>
                  <a:pt x="191274" y="632091"/>
                </a:lnTo>
                <a:lnTo>
                  <a:pt x="235178" y="648868"/>
                </a:lnTo>
                <a:lnTo>
                  <a:pt x="281813" y="659307"/>
                </a:lnTo>
                <a:lnTo>
                  <a:pt x="330682" y="662901"/>
                </a:lnTo>
                <a:lnTo>
                  <a:pt x="379552" y="659307"/>
                </a:lnTo>
                <a:lnTo>
                  <a:pt x="426186" y="648868"/>
                </a:lnTo>
                <a:lnTo>
                  <a:pt x="470090" y="632091"/>
                </a:lnTo>
                <a:lnTo>
                  <a:pt x="510743" y="609498"/>
                </a:lnTo>
                <a:lnTo>
                  <a:pt x="547636" y="581609"/>
                </a:lnTo>
                <a:lnTo>
                  <a:pt x="580250" y="548906"/>
                </a:lnTo>
                <a:lnTo>
                  <a:pt x="608088" y="511937"/>
                </a:lnTo>
                <a:lnTo>
                  <a:pt x="630631" y="471182"/>
                </a:lnTo>
                <a:lnTo>
                  <a:pt x="647369" y="427177"/>
                </a:lnTo>
                <a:lnTo>
                  <a:pt x="657783" y="380441"/>
                </a:lnTo>
                <a:lnTo>
                  <a:pt x="661365" y="331457"/>
                </a:lnTo>
                <a:lnTo>
                  <a:pt x="657783" y="282473"/>
                </a:lnTo>
                <a:lnTo>
                  <a:pt x="647369" y="235724"/>
                </a:lnTo>
                <a:lnTo>
                  <a:pt x="630631" y="191719"/>
                </a:lnTo>
                <a:lnTo>
                  <a:pt x="608088" y="150977"/>
                </a:lnTo>
                <a:lnTo>
                  <a:pt x="580250" y="113995"/>
                </a:lnTo>
                <a:lnTo>
                  <a:pt x="547636" y="81305"/>
                </a:lnTo>
                <a:lnTo>
                  <a:pt x="510743" y="53403"/>
                </a:lnTo>
                <a:lnTo>
                  <a:pt x="470090" y="30810"/>
                </a:lnTo>
                <a:lnTo>
                  <a:pt x="426186" y="14033"/>
                </a:lnTo>
                <a:lnTo>
                  <a:pt x="379552" y="3594"/>
                </a:lnTo>
                <a:lnTo>
                  <a:pt x="330682" y="0"/>
                </a:lnTo>
                <a:close/>
              </a:path>
            </a:pathLst>
          </a:custGeom>
          <a:solidFill>
            <a:srgbClr val="422360"/>
          </a:solidFill>
        </p:spPr>
        <p:txBody>
          <a:bodyPr wrap="square" lIns="0" tIns="0" rIns="0" bIns="0" rtlCol="0"/>
          <a:lstStyle/>
          <a:p>
            <a:r>
              <a:rPr lang="en-US" sz="1799" dirty="0"/>
              <a:t>   </a:t>
            </a:r>
          </a:p>
          <a:p>
            <a:r>
              <a:rPr lang="en-US" sz="1799" dirty="0"/>
              <a:t>     </a:t>
            </a:r>
            <a:r>
              <a:rPr lang="en-US" sz="1799" dirty="0">
                <a:solidFill>
                  <a:schemeClr val="bg1"/>
                </a:solidFill>
              </a:rPr>
              <a:t>4</a:t>
            </a:r>
            <a:endParaRPr sz="1799" dirty="0"/>
          </a:p>
        </p:txBody>
      </p:sp>
      <p:sp>
        <p:nvSpPr>
          <p:cNvPr id="56" name="object 56"/>
          <p:cNvSpPr/>
          <p:nvPr/>
        </p:nvSpPr>
        <p:spPr>
          <a:xfrm>
            <a:off x="6587210" y="910586"/>
            <a:ext cx="661115" cy="662384"/>
          </a:xfrm>
          <a:custGeom>
            <a:avLst/>
            <a:gdLst/>
            <a:ahLst/>
            <a:cxnLst/>
            <a:rect l="l" t="t" r="r" b="b"/>
            <a:pathLst>
              <a:path w="661670" h="662940">
                <a:moveTo>
                  <a:pt x="330682" y="0"/>
                </a:moveTo>
                <a:lnTo>
                  <a:pt x="281813" y="3594"/>
                </a:lnTo>
                <a:lnTo>
                  <a:pt x="235178" y="14033"/>
                </a:lnTo>
                <a:lnTo>
                  <a:pt x="191274" y="30810"/>
                </a:lnTo>
                <a:lnTo>
                  <a:pt x="150622" y="53390"/>
                </a:lnTo>
                <a:lnTo>
                  <a:pt x="113728" y="81292"/>
                </a:lnTo>
                <a:lnTo>
                  <a:pt x="81114" y="113995"/>
                </a:lnTo>
                <a:lnTo>
                  <a:pt x="53276" y="150964"/>
                </a:lnTo>
                <a:lnTo>
                  <a:pt x="30734" y="191719"/>
                </a:lnTo>
                <a:lnTo>
                  <a:pt x="13995" y="235711"/>
                </a:lnTo>
                <a:lnTo>
                  <a:pt x="3581" y="282460"/>
                </a:lnTo>
                <a:lnTo>
                  <a:pt x="0" y="331444"/>
                </a:lnTo>
                <a:lnTo>
                  <a:pt x="3581" y="380428"/>
                </a:lnTo>
                <a:lnTo>
                  <a:pt x="13995" y="427177"/>
                </a:lnTo>
                <a:lnTo>
                  <a:pt x="30734" y="471170"/>
                </a:lnTo>
                <a:lnTo>
                  <a:pt x="53276" y="511924"/>
                </a:lnTo>
                <a:lnTo>
                  <a:pt x="81114" y="548906"/>
                </a:lnTo>
                <a:lnTo>
                  <a:pt x="113728" y="581596"/>
                </a:lnTo>
                <a:lnTo>
                  <a:pt x="150622" y="609498"/>
                </a:lnTo>
                <a:lnTo>
                  <a:pt x="191274" y="632091"/>
                </a:lnTo>
                <a:lnTo>
                  <a:pt x="235178" y="648868"/>
                </a:lnTo>
                <a:lnTo>
                  <a:pt x="281813" y="659307"/>
                </a:lnTo>
                <a:lnTo>
                  <a:pt x="330682" y="662901"/>
                </a:lnTo>
                <a:lnTo>
                  <a:pt x="379552" y="659307"/>
                </a:lnTo>
                <a:lnTo>
                  <a:pt x="426186" y="648868"/>
                </a:lnTo>
                <a:lnTo>
                  <a:pt x="470090" y="632091"/>
                </a:lnTo>
                <a:lnTo>
                  <a:pt x="510743" y="609498"/>
                </a:lnTo>
                <a:lnTo>
                  <a:pt x="547636" y="581596"/>
                </a:lnTo>
                <a:lnTo>
                  <a:pt x="580250" y="548906"/>
                </a:lnTo>
                <a:lnTo>
                  <a:pt x="608088" y="511924"/>
                </a:lnTo>
                <a:lnTo>
                  <a:pt x="630631" y="471170"/>
                </a:lnTo>
                <a:lnTo>
                  <a:pt x="647369" y="427177"/>
                </a:lnTo>
                <a:lnTo>
                  <a:pt x="657783" y="380428"/>
                </a:lnTo>
                <a:lnTo>
                  <a:pt x="661365" y="331444"/>
                </a:lnTo>
                <a:lnTo>
                  <a:pt x="657783" y="282460"/>
                </a:lnTo>
                <a:lnTo>
                  <a:pt x="647369" y="235711"/>
                </a:lnTo>
                <a:lnTo>
                  <a:pt x="630631" y="191719"/>
                </a:lnTo>
                <a:lnTo>
                  <a:pt x="608088" y="150964"/>
                </a:lnTo>
                <a:lnTo>
                  <a:pt x="580250" y="113995"/>
                </a:lnTo>
                <a:lnTo>
                  <a:pt x="547636" y="81292"/>
                </a:lnTo>
                <a:lnTo>
                  <a:pt x="510743" y="53390"/>
                </a:lnTo>
                <a:lnTo>
                  <a:pt x="470090" y="30810"/>
                </a:lnTo>
                <a:lnTo>
                  <a:pt x="426186" y="14033"/>
                </a:lnTo>
                <a:lnTo>
                  <a:pt x="379552" y="3594"/>
                </a:lnTo>
                <a:lnTo>
                  <a:pt x="330682" y="0"/>
                </a:lnTo>
                <a:close/>
              </a:path>
            </a:pathLst>
          </a:custGeom>
          <a:solidFill>
            <a:srgbClr val="422360"/>
          </a:solidFill>
        </p:spPr>
        <p:txBody>
          <a:bodyPr wrap="square" lIns="0" tIns="0" rIns="0" bIns="0" rtlCol="0"/>
          <a:lstStyle/>
          <a:p>
            <a:r>
              <a:rPr lang="en-US" sz="1799" dirty="0"/>
              <a:t> </a:t>
            </a:r>
          </a:p>
          <a:p>
            <a:r>
              <a:rPr lang="en-US" sz="1799" dirty="0"/>
              <a:t>     </a:t>
            </a:r>
            <a:r>
              <a:rPr lang="en-US" sz="1799" dirty="0">
                <a:solidFill>
                  <a:schemeClr val="bg1"/>
                </a:solidFill>
              </a:rPr>
              <a:t>4</a:t>
            </a:r>
            <a:endParaRPr sz="1799" dirty="0"/>
          </a:p>
        </p:txBody>
      </p:sp>
      <p:sp>
        <p:nvSpPr>
          <p:cNvPr id="57" name="object 57"/>
          <p:cNvSpPr/>
          <p:nvPr/>
        </p:nvSpPr>
        <p:spPr>
          <a:xfrm>
            <a:off x="467392" y="1094835"/>
            <a:ext cx="2857641" cy="319772"/>
          </a:xfrm>
          <a:custGeom>
            <a:avLst/>
            <a:gdLst/>
            <a:ahLst/>
            <a:cxnLst/>
            <a:rect l="l" t="t" r="r" b="b"/>
            <a:pathLst>
              <a:path w="2860040" h="320040">
                <a:moveTo>
                  <a:pt x="0" y="319697"/>
                </a:moveTo>
                <a:lnTo>
                  <a:pt x="2859976" y="319697"/>
                </a:lnTo>
                <a:lnTo>
                  <a:pt x="2859976" y="0"/>
                </a:lnTo>
                <a:lnTo>
                  <a:pt x="0" y="0"/>
                </a:lnTo>
                <a:lnTo>
                  <a:pt x="0" y="319697"/>
                </a:lnTo>
                <a:close/>
              </a:path>
            </a:pathLst>
          </a:custGeom>
          <a:ln w="12192">
            <a:solidFill>
              <a:srgbClr val="C7C8CA"/>
            </a:solidFill>
          </a:ln>
        </p:spPr>
        <p:txBody>
          <a:bodyPr wrap="square" lIns="0" tIns="0" rIns="0" bIns="0" rtlCol="0"/>
          <a:lstStyle/>
          <a:p>
            <a:r>
              <a:rPr lang="en-US" sz="1799" dirty="0"/>
              <a:t> JUVENTUS</a:t>
            </a:r>
            <a:endParaRPr sz="1799" dirty="0"/>
          </a:p>
        </p:txBody>
      </p:sp>
      <p:sp>
        <p:nvSpPr>
          <p:cNvPr id="58" name="object 58"/>
          <p:cNvSpPr/>
          <p:nvPr/>
        </p:nvSpPr>
        <p:spPr>
          <a:xfrm>
            <a:off x="1342957" y="1714583"/>
            <a:ext cx="3643745" cy="255308"/>
          </a:xfrm>
          <a:custGeom>
            <a:avLst/>
            <a:gdLst/>
            <a:ahLst/>
            <a:cxnLst/>
            <a:rect l="l" t="t" r="r" b="b"/>
            <a:pathLst>
              <a:path w="3646804" h="212089">
                <a:moveTo>
                  <a:pt x="0" y="211518"/>
                </a:moveTo>
                <a:lnTo>
                  <a:pt x="3646449" y="211518"/>
                </a:lnTo>
                <a:lnTo>
                  <a:pt x="3646449" y="0"/>
                </a:lnTo>
                <a:lnTo>
                  <a:pt x="0" y="0"/>
                </a:lnTo>
                <a:lnTo>
                  <a:pt x="0" y="211518"/>
                </a:lnTo>
                <a:close/>
              </a:path>
            </a:pathLst>
          </a:custGeom>
          <a:ln w="12192">
            <a:solidFill>
              <a:srgbClr val="C7C8CA"/>
            </a:solidFill>
          </a:ln>
        </p:spPr>
        <p:txBody>
          <a:bodyPr wrap="square" lIns="0" tIns="0" rIns="0" bIns="0" rtlCol="0"/>
          <a:lstStyle/>
          <a:p>
            <a:r>
              <a:rPr lang="en-US" sz="1799" dirty="0"/>
              <a:t>  IGOR TUDOR			</a:t>
            </a:r>
          </a:p>
          <a:p>
            <a:endParaRPr sz="1799" dirty="0"/>
          </a:p>
        </p:txBody>
      </p:sp>
      <p:sp>
        <p:nvSpPr>
          <p:cNvPr id="59" name="object 59"/>
          <p:cNvSpPr/>
          <p:nvPr/>
        </p:nvSpPr>
        <p:spPr>
          <a:xfrm>
            <a:off x="6491279" y="1717630"/>
            <a:ext cx="3643745" cy="255308"/>
          </a:xfrm>
          <a:custGeom>
            <a:avLst/>
            <a:gdLst/>
            <a:ahLst/>
            <a:cxnLst/>
            <a:rect l="l" t="t" r="r" b="b"/>
            <a:pathLst>
              <a:path w="3646804" h="210185">
                <a:moveTo>
                  <a:pt x="0" y="209994"/>
                </a:moveTo>
                <a:lnTo>
                  <a:pt x="3646449" y="209994"/>
                </a:lnTo>
                <a:lnTo>
                  <a:pt x="3646449" y="0"/>
                </a:lnTo>
                <a:lnTo>
                  <a:pt x="0" y="0"/>
                </a:lnTo>
                <a:lnTo>
                  <a:pt x="0" y="209994"/>
                </a:lnTo>
                <a:close/>
              </a:path>
            </a:pathLst>
          </a:custGeom>
          <a:ln w="12192">
            <a:solidFill>
              <a:srgbClr val="C7C8CA"/>
            </a:solidFill>
          </a:ln>
        </p:spPr>
        <p:txBody>
          <a:bodyPr wrap="square" lIns="0" tIns="0" rIns="0" bIns="0" rtlCol="0"/>
          <a:lstStyle/>
          <a:p>
            <a:r>
              <a:rPr lang="en-US" sz="1799" dirty="0"/>
              <a:t> NIKO KOVAC</a:t>
            </a:r>
            <a:endParaRPr sz="1799" dirty="0"/>
          </a:p>
        </p:txBody>
      </p:sp>
      <p:sp>
        <p:nvSpPr>
          <p:cNvPr id="60" name="object 60"/>
          <p:cNvSpPr/>
          <p:nvPr/>
        </p:nvSpPr>
        <p:spPr>
          <a:xfrm>
            <a:off x="7321161" y="1070473"/>
            <a:ext cx="2857641" cy="319772"/>
          </a:xfrm>
          <a:custGeom>
            <a:avLst/>
            <a:gdLst/>
            <a:ahLst/>
            <a:cxnLst/>
            <a:rect l="l" t="t" r="r" b="b"/>
            <a:pathLst>
              <a:path w="2860040" h="320040">
                <a:moveTo>
                  <a:pt x="2859976" y="0"/>
                </a:moveTo>
                <a:lnTo>
                  <a:pt x="0" y="0"/>
                </a:lnTo>
                <a:lnTo>
                  <a:pt x="0" y="319697"/>
                </a:lnTo>
                <a:lnTo>
                  <a:pt x="2859976" y="319697"/>
                </a:lnTo>
                <a:lnTo>
                  <a:pt x="2859976" y="0"/>
                </a:lnTo>
                <a:close/>
              </a:path>
            </a:pathLst>
          </a:custGeom>
          <a:ln w="12192">
            <a:solidFill>
              <a:srgbClr val="C7C8CA"/>
            </a:solidFill>
          </a:ln>
        </p:spPr>
        <p:txBody>
          <a:bodyPr wrap="square" lIns="0" tIns="0" rIns="0" bIns="0" rtlCol="0"/>
          <a:lstStyle/>
          <a:p>
            <a:r>
              <a:rPr lang="en-US" sz="1799" dirty="0"/>
              <a:t> B. DORTMUND</a:t>
            </a:r>
            <a:endParaRPr sz="1799" dirty="0"/>
          </a:p>
        </p:txBody>
      </p:sp>
      <p:sp>
        <p:nvSpPr>
          <p:cNvPr id="61" name="object 61"/>
          <p:cNvSpPr/>
          <p:nvPr/>
        </p:nvSpPr>
        <p:spPr>
          <a:xfrm>
            <a:off x="3547857" y="1062859"/>
            <a:ext cx="364184" cy="364184"/>
          </a:xfrm>
          <a:custGeom>
            <a:avLst/>
            <a:gdLst/>
            <a:ahLst/>
            <a:cxnLst/>
            <a:rect l="l" t="t" r="r" b="b"/>
            <a:pathLst>
              <a:path w="364489" h="364490">
                <a:moveTo>
                  <a:pt x="0" y="363969"/>
                </a:moveTo>
                <a:lnTo>
                  <a:pt x="363969" y="363969"/>
                </a:lnTo>
                <a:lnTo>
                  <a:pt x="363969" y="0"/>
                </a:lnTo>
                <a:lnTo>
                  <a:pt x="0" y="0"/>
                </a:lnTo>
                <a:lnTo>
                  <a:pt x="0" y="363969"/>
                </a:lnTo>
                <a:close/>
              </a:path>
            </a:pathLst>
          </a:custGeom>
          <a:ln w="12192">
            <a:solidFill>
              <a:srgbClr val="774791"/>
            </a:solidFill>
          </a:ln>
        </p:spPr>
        <p:txBody>
          <a:bodyPr wrap="square" lIns="0" tIns="0" rIns="0" bIns="0" rtlCol="0"/>
          <a:lstStyle/>
          <a:p>
            <a:endParaRPr sz="1799"/>
          </a:p>
        </p:txBody>
      </p:sp>
      <p:sp>
        <p:nvSpPr>
          <p:cNvPr id="62" name="object 62"/>
          <p:cNvSpPr/>
          <p:nvPr/>
        </p:nvSpPr>
        <p:spPr>
          <a:xfrm>
            <a:off x="6736437" y="1056768"/>
            <a:ext cx="364184" cy="364184"/>
          </a:xfrm>
          <a:custGeom>
            <a:avLst/>
            <a:gdLst/>
            <a:ahLst/>
            <a:cxnLst/>
            <a:rect l="l" t="t" r="r" b="b"/>
            <a:pathLst>
              <a:path w="364490" h="364490">
                <a:moveTo>
                  <a:pt x="363969" y="0"/>
                </a:moveTo>
                <a:lnTo>
                  <a:pt x="0" y="0"/>
                </a:lnTo>
                <a:lnTo>
                  <a:pt x="0" y="363969"/>
                </a:lnTo>
                <a:lnTo>
                  <a:pt x="363969" y="363969"/>
                </a:lnTo>
                <a:lnTo>
                  <a:pt x="363969" y="0"/>
                </a:lnTo>
                <a:close/>
              </a:path>
            </a:pathLst>
          </a:custGeom>
          <a:ln w="12192">
            <a:solidFill>
              <a:srgbClr val="774791"/>
            </a:solidFill>
          </a:ln>
        </p:spPr>
        <p:txBody>
          <a:bodyPr wrap="square" lIns="0" tIns="0" rIns="0" bIns="0" rtlCol="0"/>
          <a:lstStyle/>
          <a:p>
            <a:endParaRPr sz="1799"/>
          </a:p>
        </p:txBody>
      </p:sp>
      <p:graphicFrame>
        <p:nvGraphicFramePr>
          <p:cNvPr id="63" name="object 63"/>
          <p:cNvGraphicFramePr>
            <a:graphicFrameLocks noGrp="1"/>
          </p:cNvGraphicFramePr>
          <p:nvPr>
            <p:extLst>
              <p:ext uri="{D42A27DB-BD31-4B8C-83A1-F6EECF244321}">
                <p14:modId xmlns:p14="http://schemas.microsoft.com/office/powerpoint/2010/main" val="1704518196"/>
              </p:ext>
            </p:extLst>
          </p:nvPr>
        </p:nvGraphicFramePr>
        <p:xfrm>
          <a:off x="458130" y="2019113"/>
          <a:ext cx="4552935" cy="5476750"/>
        </p:xfrm>
        <a:graphic>
          <a:graphicData uri="http://schemas.openxmlformats.org/drawingml/2006/table">
            <a:tbl>
              <a:tblPr firstRow="1" bandRow="1">
                <a:tableStyleId>{2D5ABB26-0587-4C30-8999-92F81FD0307C}</a:tableStyleId>
              </a:tblPr>
              <a:tblGrid>
                <a:gridCol w="393370">
                  <a:extLst>
                    <a:ext uri="{9D8B030D-6E8A-4147-A177-3AD203B41FA5}">
                      <a16:colId xmlns:a16="http://schemas.microsoft.com/office/drawing/2014/main" val="20000"/>
                    </a:ext>
                  </a:extLst>
                </a:gridCol>
                <a:gridCol w="1843762">
                  <a:extLst>
                    <a:ext uri="{9D8B030D-6E8A-4147-A177-3AD203B41FA5}">
                      <a16:colId xmlns:a16="http://schemas.microsoft.com/office/drawing/2014/main" val="20001"/>
                    </a:ext>
                  </a:extLst>
                </a:gridCol>
                <a:gridCol w="740422">
                  <a:extLst>
                    <a:ext uri="{9D8B030D-6E8A-4147-A177-3AD203B41FA5}">
                      <a16:colId xmlns:a16="http://schemas.microsoft.com/office/drawing/2014/main" val="20002"/>
                    </a:ext>
                  </a:extLst>
                </a:gridCol>
                <a:gridCol w="784835">
                  <a:extLst>
                    <a:ext uri="{9D8B030D-6E8A-4147-A177-3AD203B41FA5}">
                      <a16:colId xmlns:a16="http://schemas.microsoft.com/office/drawing/2014/main" val="20003"/>
                    </a:ext>
                  </a:extLst>
                </a:gridCol>
                <a:gridCol w="790546">
                  <a:extLst>
                    <a:ext uri="{9D8B030D-6E8A-4147-A177-3AD203B41FA5}">
                      <a16:colId xmlns:a16="http://schemas.microsoft.com/office/drawing/2014/main" val="20004"/>
                    </a:ext>
                  </a:extLst>
                </a:gridCol>
              </a:tblGrid>
              <a:tr h="219070">
                <a:tc>
                  <a:txBody>
                    <a:bodyPr/>
                    <a:lstStyle/>
                    <a:p>
                      <a:pPr marL="121920">
                        <a:lnSpc>
                          <a:spcPct val="100000"/>
                        </a:lnSpc>
                        <a:spcBef>
                          <a:spcPts val="465"/>
                        </a:spcBef>
                      </a:pPr>
                      <a:r>
                        <a:rPr sz="1000" b="1" spc="50" dirty="0">
                          <a:solidFill>
                            <a:srgbClr val="FFFFFF"/>
                          </a:solidFill>
                          <a:latin typeface="Arial"/>
                          <a:cs typeface="Arial"/>
                        </a:rPr>
                        <a:t>NO</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10795" algn="ctr">
                        <a:lnSpc>
                          <a:spcPct val="100000"/>
                        </a:lnSpc>
                        <a:spcBef>
                          <a:spcPts val="465"/>
                        </a:spcBef>
                      </a:pPr>
                      <a:r>
                        <a:rPr sz="1000" b="1" spc="0" dirty="0">
                          <a:solidFill>
                            <a:srgbClr val="FFFFFF"/>
                          </a:solidFill>
                          <a:latin typeface="Arial"/>
                          <a:cs typeface="Arial"/>
                        </a:rPr>
                        <a:t>PLAYER</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94615">
                        <a:lnSpc>
                          <a:spcPct val="100000"/>
                        </a:lnSpc>
                        <a:spcBef>
                          <a:spcPts val="465"/>
                        </a:spcBef>
                      </a:pPr>
                      <a:r>
                        <a:rPr sz="1000" b="1" spc="15" dirty="0">
                          <a:solidFill>
                            <a:srgbClr val="FFFFFF"/>
                          </a:solidFill>
                          <a:latin typeface="Arial"/>
                          <a:cs typeface="Arial"/>
                        </a:rPr>
                        <a:t>SUBBED</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211454">
                        <a:lnSpc>
                          <a:spcPct val="100000"/>
                        </a:lnSpc>
                        <a:spcBef>
                          <a:spcPts val="465"/>
                        </a:spcBef>
                      </a:pPr>
                      <a:r>
                        <a:rPr sz="1000" b="1" spc="0" dirty="0">
                          <a:solidFill>
                            <a:srgbClr val="FFFFFF"/>
                          </a:solidFill>
                          <a:latin typeface="Arial"/>
                          <a:cs typeface="Arial"/>
                        </a:rPr>
                        <a:t>GOAL</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142875">
                        <a:lnSpc>
                          <a:spcPct val="100000"/>
                        </a:lnSpc>
                        <a:spcBef>
                          <a:spcPts val="465"/>
                        </a:spcBef>
                      </a:pPr>
                      <a:r>
                        <a:rPr sz="1000" b="1" spc="25" dirty="0">
                          <a:solidFill>
                            <a:srgbClr val="FFFFFF"/>
                          </a:solidFill>
                          <a:latin typeface="Arial"/>
                          <a:cs typeface="Arial"/>
                        </a:rPr>
                        <a:t>RATING</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extLst>
                  <a:ext uri="{0D108BD9-81ED-4DB2-BD59-A6C34878D82A}">
                    <a16:rowId xmlns:a16="http://schemas.microsoft.com/office/drawing/2014/main" val="10000"/>
                  </a:ext>
                </a:extLst>
              </a:tr>
              <a:tr h="219070">
                <a:tc>
                  <a:txBody>
                    <a:bodyPr/>
                    <a:lstStyle/>
                    <a:p>
                      <a:pPr>
                        <a:lnSpc>
                          <a:spcPct val="100000"/>
                        </a:lnSpc>
                      </a:pPr>
                      <a:r>
                        <a:rPr lang="en-US" sz="1100" dirty="0">
                          <a:latin typeface="Times New Roman"/>
                          <a:cs typeface="Times New Roman"/>
                        </a:rPr>
                        <a:t> 16</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MICHEL DI GREGORIO</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1"/>
                  </a:ext>
                </a:extLst>
              </a:tr>
              <a:tr h="219070">
                <a:tc>
                  <a:txBody>
                    <a:bodyPr/>
                    <a:lstStyle/>
                    <a:p>
                      <a:pPr>
                        <a:lnSpc>
                          <a:spcPct val="100000"/>
                        </a:lnSpc>
                      </a:pPr>
                      <a:r>
                        <a:rPr lang="en-US" sz="1100" dirty="0">
                          <a:latin typeface="Times New Roman"/>
                          <a:cs typeface="Times New Roman"/>
                        </a:rPr>
                        <a:t> 3</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BREMER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2"/>
                  </a:ext>
                </a:extLst>
              </a:tr>
              <a:tr h="219070">
                <a:tc>
                  <a:txBody>
                    <a:bodyPr/>
                    <a:lstStyle/>
                    <a:p>
                      <a:pPr>
                        <a:lnSpc>
                          <a:spcPct val="100000"/>
                        </a:lnSpc>
                      </a:pPr>
                      <a:r>
                        <a:rPr lang="en-US" sz="1100" dirty="0">
                          <a:latin typeface="Times New Roman"/>
                          <a:cs typeface="Times New Roman"/>
                        </a:rPr>
                        <a:t> 6</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LLOYD KELLY</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90+6</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3"/>
                  </a:ext>
                </a:extLst>
              </a:tr>
              <a:tr h="219070">
                <a:tc>
                  <a:txBody>
                    <a:bodyPr/>
                    <a:lstStyle/>
                    <a:p>
                      <a:pPr>
                        <a:lnSpc>
                          <a:spcPct val="100000"/>
                        </a:lnSpc>
                      </a:pPr>
                      <a:r>
                        <a:rPr lang="en-US" sz="1100" dirty="0">
                          <a:latin typeface="Times New Roman"/>
                          <a:cs typeface="Times New Roman"/>
                        </a:rPr>
                        <a:t> 8</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TEUN KOOPMEINERS</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69</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4"/>
                  </a:ext>
                </a:extLst>
              </a:tr>
              <a:tr h="219070">
                <a:tc>
                  <a:txBody>
                    <a:bodyPr/>
                    <a:lstStyle/>
                    <a:p>
                      <a:pPr>
                        <a:lnSpc>
                          <a:spcPct val="100000"/>
                        </a:lnSpc>
                      </a:pPr>
                      <a:r>
                        <a:rPr lang="en-US" sz="1100" dirty="0">
                          <a:latin typeface="Times New Roman"/>
                          <a:cs typeface="Times New Roman"/>
                        </a:rPr>
                        <a:t> 10</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KENAN YILDIZ</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87</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63’</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5"/>
                  </a:ext>
                </a:extLst>
              </a:tr>
              <a:tr h="219070">
                <a:tc>
                  <a:txBody>
                    <a:bodyPr/>
                    <a:lstStyle/>
                    <a:p>
                      <a:pPr>
                        <a:lnSpc>
                          <a:spcPct val="100000"/>
                        </a:lnSpc>
                      </a:pPr>
                      <a:r>
                        <a:rPr lang="en-US" sz="1100" dirty="0">
                          <a:latin typeface="Times New Roman"/>
                          <a:cs typeface="Times New Roman"/>
                        </a:rPr>
                        <a:t> 15</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PIERRE KALULU</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6"/>
                  </a:ext>
                </a:extLst>
              </a:tr>
              <a:tr h="219070">
                <a:tc>
                  <a:txBody>
                    <a:bodyPr/>
                    <a:lstStyle/>
                    <a:p>
                      <a:pPr>
                        <a:lnSpc>
                          <a:spcPct val="100000"/>
                        </a:lnSpc>
                      </a:pPr>
                      <a:r>
                        <a:rPr lang="en-US" sz="1100" dirty="0">
                          <a:latin typeface="Times New Roman"/>
                          <a:cs typeface="Times New Roman"/>
                        </a:rPr>
                        <a:t> 19</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KHEPHREN THURAM</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7"/>
                  </a:ext>
                </a:extLst>
              </a:tr>
              <a:tr h="219070">
                <a:tc>
                  <a:txBody>
                    <a:bodyPr/>
                    <a:lstStyle/>
                    <a:p>
                      <a:pPr>
                        <a:lnSpc>
                          <a:spcPct val="100000"/>
                        </a:lnSpc>
                      </a:pPr>
                      <a:r>
                        <a:rPr lang="en-US" sz="1100" dirty="0">
                          <a:latin typeface="Times New Roman"/>
                          <a:cs typeface="Times New Roman"/>
                        </a:rPr>
                        <a:t> 20</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LOIS OPENDA</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69</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8"/>
                  </a:ext>
                </a:extLst>
              </a:tr>
              <a:tr h="219070">
                <a:tc>
                  <a:txBody>
                    <a:bodyPr/>
                    <a:lstStyle/>
                    <a:p>
                      <a:pPr>
                        <a:lnSpc>
                          <a:spcPct val="100000"/>
                        </a:lnSpc>
                      </a:pPr>
                      <a:r>
                        <a:rPr lang="en-US" sz="1100" dirty="0">
                          <a:latin typeface="Times New Roman"/>
                          <a:cs typeface="Times New Roman"/>
                        </a:rPr>
                        <a:t> 22</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WESTON MCKENNIE</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59’</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09"/>
                  </a:ext>
                </a:extLst>
              </a:tr>
              <a:tr h="219070">
                <a:tc>
                  <a:txBody>
                    <a:bodyPr/>
                    <a:lstStyle/>
                    <a:p>
                      <a:pPr>
                        <a:lnSpc>
                          <a:spcPct val="100000"/>
                        </a:lnSpc>
                      </a:pPr>
                      <a:r>
                        <a:rPr lang="en-US" sz="1100" dirty="0">
                          <a:latin typeface="Times New Roman"/>
                          <a:cs typeface="Times New Roman"/>
                        </a:rPr>
                        <a:t> 27</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ANDREA CAMBIASO</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10"/>
                  </a:ext>
                </a:extLst>
              </a:tr>
              <a:tr h="219070">
                <a:tc>
                  <a:txBody>
                    <a:bodyPr/>
                    <a:lstStyle/>
                    <a:p>
                      <a:pPr>
                        <a:lnSpc>
                          <a:spcPct val="100000"/>
                        </a:lnSpc>
                      </a:pPr>
                      <a:r>
                        <a:rPr lang="en-US" sz="1100" dirty="0">
                          <a:latin typeface="Times New Roman"/>
                          <a:cs typeface="Times New Roman"/>
                        </a:rPr>
                        <a:t> 30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JONATHAN DAVID</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59’</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10011"/>
                  </a:ext>
                </a:extLst>
              </a:tr>
              <a:tr h="219070">
                <a:tc>
                  <a:txBody>
                    <a:bodyPr/>
                    <a:lstStyle/>
                    <a:p>
                      <a:pPr marL="121920">
                        <a:lnSpc>
                          <a:spcPct val="100000"/>
                        </a:lnSpc>
                        <a:spcBef>
                          <a:spcPts val="465"/>
                        </a:spcBef>
                      </a:pPr>
                      <a:r>
                        <a:rPr sz="1000" b="1" spc="50" dirty="0">
                          <a:solidFill>
                            <a:srgbClr val="FFFFFF"/>
                          </a:solidFill>
                          <a:latin typeface="Arial"/>
                          <a:cs typeface="Arial"/>
                        </a:rPr>
                        <a:t>NO</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10795" algn="ctr">
                        <a:lnSpc>
                          <a:spcPct val="100000"/>
                        </a:lnSpc>
                        <a:spcBef>
                          <a:spcPts val="465"/>
                        </a:spcBef>
                      </a:pPr>
                      <a:r>
                        <a:rPr sz="1000" b="1" spc="0" dirty="0">
                          <a:solidFill>
                            <a:srgbClr val="FFFFFF"/>
                          </a:solidFill>
                          <a:latin typeface="Arial"/>
                          <a:cs typeface="Arial"/>
                        </a:rPr>
                        <a:t>PLAYER</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94615" algn="ctr">
                        <a:lnSpc>
                          <a:spcPct val="100000"/>
                        </a:lnSpc>
                        <a:spcBef>
                          <a:spcPts val="465"/>
                        </a:spcBef>
                      </a:pPr>
                      <a:r>
                        <a:rPr lang="en-GB" sz="1000" b="1" spc="15" dirty="0">
                          <a:solidFill>
                            <a:srgbClr val="FFFFFF"/>
                          </a:solidFill>
                          <a:latin typeface="Arial"/>
                          <a:cs typeface="Arial"/>
                        </a:rPr>
                        <a:t>ON</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211454">
                        <a:lnSpc>
                          <a:spcPct val="100000"/>
                        </a:lnSpc>
                        <a:spcBef>
                          <a:spcPts val="465"/>
                        </a:spcBef>
                      </a:pPr>
                      <a:r>
                        <a:rPr sz="1000" b="1" spc="0" dirty="0">
                          <a:solidFill>
                            <a:srgbClr val="FFFFFF"/>
                          </a:solidFill>
                          <a:latin typeface="Arial"/>
                          <a:cs typeface="Arial"/>
                        </a:rPr>
                        <a:t>GOAL</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tc>
                  <a:txBody>
                    <a:bodyPr/>
                    <a:lstStyle/>
                    <a:p>
                      <a:pPr marL="142875">
                        <a:lnSpc>
                          <a:spcPct val="100000"/>
                        </a:lnSpc>
                        <a:spcBef>
                          <a:spcPts val="465"/>
                        </a:spcBef>
                      </a:pPr>
                      <a:r>
                        <a:rPr sz="1000" b="1" spc="25" dirty="0">
                          <a:solidFill>
                            <a:srgbClr val="FFFFFF"/>
                          </a:solidFill>
                          <a:latin typeface="Arial"/>
                          <a:cs typeface="Arial"/>
                        </a:rPr>
                        <a:t>RATING</a:t>
                      </a:r>
                      <a:endParaRPr sz="1000" dirty="0">
                        <a:latin typeface="Arial"/>
                        <a:cs typeface="Arial"/>
                      </a:endParaRPr>
                    </a:p>
                  </a:txBody>
                  <a:tcPr marL="0" marR="0" marT="59005"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solidFill>
                      <a:srgbClr val="422360"/>
                    </a:solidFill>
                  </a:tcPr>
                </a:tc>
                <a:extLst>
                  <a:ext uri="{0D108BD9-81ED-4DB2-BD59-A6C34878D82A}">
                    <a16:rowId xmlns:a16="http://schemas.microsoft.com/office/drawing/2014/main" val="10012"/>
                  </a:ext>
                </a:extLst>
              </a:tr>
              <a:tr h="219070">
                <a:tc>
                  <a:txBody>
                    <a:bodyPr/>
                    <a:lstStyle/>
                    <a:p>
                      <a:pPr>
                        <a:lnSpc>
                          <a:spcPct val="100000"/>
                        </a:lnSpc>
                      </a:pPr>
                      <a:r>
                        <a:rPr lang="en-US" sz="1100" dirty="0">
                          <a:latin typeface="Times New Roman"/>
                          <a:cs typeface="Times New Roman"/>
                        </a:rPr>
                        <a:t> 1</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r>
                        <a:rPr lang="en-US" sz="1100" dirty="0">
                          <a:latin typeface="Times New Roman"/>
                          <a:cs typeface="Times New Roman"/>
                        </a:rPr>
                        <a:t> MATTIA PERIN (GK)</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extLst>
                  <a:ext uri="{0D108BD9-81ED-4DB2-BD59-A6C34878D82A}">
                    <a16:rowId xmlns:a16="http://schemas.microsoft.com/office/drawing/2014/main" val="10013"/>
                  </a:ext>
                </a:extLst>
              </a:tr>
              <a:tr h="219070">
                <a:tc>
                  <a:txBody>
                    <a:bodyPr/>
                    <a:lstStyle/>
                    <a:p>
                      <a:pPr>
                        <a:lnSpc>
                          <a:spcPct val="100000"/>
                        </a:lnSpc>
                      </a:pPr>
                      <a:r>
                        <a:rPr lang="en-US" sz="1100" dirty="0">
                          <a:latin typeface="Times New Roman"/>
                          <a:cs typeface="Times New Roman"/>
                        </a:rPr>
                        <a:t> 23</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CARLO PINSOGLIO (GK)</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14"/>
                  </a:ext>
                </a:extLst>
              </a:tr>
              <a:tr h="219070">
                <a:tc>
                  <a:txBody>
                    <a:bodyPr/>
                    <a:lstStyle/>
                    <a:p>
                      <a:pPr>
                        <a:lnSpc>
                          <a:spcPct val="100000"/>
                        </a:lnSpc>
                      </a:pPr>
                      <a:r>
                        <a:rPr lang="en-US" sz="1100" dirty="0">
                          <a:latin typeface="Times New Roman"/>
                          <a:cs typeface="Times New Roman"/>
                        </a:rPr>
                        <a:t> 4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FEDRICO GATTI</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15"/>
                  </a:ext>
                </a:extLst>
              </a:tr>
              <a:tr h="219070">
                <a:tc>
                  <a:txBody>
                    <a:bodyPr/>
                    <a:lstStyle/>
                    <a:p>
                      <a:pPr>
                        <a:lnSpc>
                          <a:spcPct val="100000"/>
                        </a:lnSpc>
                      </a:pPr>
                      <a:r>
                        <a:rPr lang="en-US" sz="1100" dirty="0">
                          <a:latin typeface="Times New Roman"/>
                          <a:cs typeface="Times New Roman"/>
                        </a:rPr>
                        <a:t> 5</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MANUEL LOCATELLI </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69</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10016"/>
                  </a:ext>
                </a:extLst>
              </a:tr>
              <a:tr h="219070">
                <a:tc>
                  <a:txBody>
                    <a:bodyPr/>
                    <a:lstStyle/>
                    <a:p>
                      <a:pPr>
                        <a:lnSpc>
                          <a:spcPct val="100000"/>
                        </a:lnSpc>
                      </a:pPr>
                      <a:r>
                        <a:rPr lang="en-US" sz="1100" dirty="0">
                          <a:latin typeface="Times New Roman"/>
                          <a:cs typeface="Times New Roman"/>
                        </a:rPr>
                        <a:t> 7</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r>
                        <a:rPr lang="en-US" sz="1100" dirty="0">
                          <a:latin typeface="Times New Roman"/>
                          <a:cs typeface="Times New Roman"/>
                        </a:rPr>
                        <a:t> FRANCISCO CONCEICAO</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endParaRPr sz="110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cap="flat" cmpd="sng" algn="ctr">
                      <a:solidFill>
                        <a:srgbClr val="C6C4C4"/>
                      </a:solidFill>
                      <a:prstDash val="solid"/>
                      <a:round/>
                      <a:headEnd type="none" w="med" len="med"/>
                      <a:tailEnd type="none" w="med" len="me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cap="flat" cmpd="sng" algn="ctr">
                      <a:solidFill>
                        <a:srgbClr val="C6C4C4"/>
                      </a:solidFill>
                      <a:prstDash val="solid"/>
                      <a:round/>
                      <a:headEnd type="none" w="med" len="med"/>
                      <a:tailEnd type="none" w="med" len="med"/>
                    </a:lnT>
                    <a:lnB w="6350">
                      <a:solidFill>
                        <a:srgbClr val="C6C4C4"/>
                      </a:solidFill>
                      <a:prstDash val="solid"/>
                    </a:lnB>
                  </a:tcPr>
                </a:tc>
                <a:extLst>
                  <a:ext uri="{0D108BD9-81ED-4DB2-BD59-A6C34878D82A}">
                    <a16:rowId xmlns:a16="http://schemas.microsoft.com/office/drawing/2014/main" val="3246317859"/>
                  </a:ext>
                </a:extLst>
              </a:tr>
              <a:tr h="219070">
                <a:tc>
                  <a:txBody>
                    <a:bodyPr/>
                    <a:lstStyle/>
                    <a:p>
                      <a:pPr>
                        <a:lnSpc>
                          <a:spcPct val="100000"/>
                        </a:lnSpc>
                      </a:pPr>
                      <a:r>
                        <a:rPr lang="en-US" sz="1100" dirty="0">
                          <a:latin typeface="Times New Roman"/>
                          <a:cs typeface="Times New Roman"/>
                        </a:rPr>
                        <a:t> 9</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DUSAN VLAHOVIC</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59’</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67’ 90+4’</a:t>
                      </a: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a:solidFill>
                        <a:srgbClr val="C6C4C4"/>
                      </a:solidFill>
                      <a:prstDash val="soli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10017"/>
                  </a:ext>
                </a:extLst>
              </a:tr>
              <a:tr h="219070">
                <a:tc>
                  <a:txBody>
                    <a:bodyPr/>
                    <a:lstStyle/>
                    <a:p>
                      <a:pPr>
                        <a:lnSpc>
                          <a:spcPct val="100000"/>
                        </a:lnSpc>
                      </a:pPr>
                      <a:r>
                        <a:rPr lang="en-US" sz="1100" dirty="0">
                          <a:latin typeface="Times New Roman"/>
                          <a:cs typeface="Times New Roman"/>
                        </a:rPr>
                        <a:t> 11</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EDON ZHEGROVA</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87’</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3685765799"/>
                  </a:ext>
                </a:extLst>
              </a:tr>
              <a:tr h="219070">
                <a:tc>
                  <a:txBody>
                    <a:bodyPr/>
                    <a:lstStyle/>
                    <a:p>
                      <a:pPr>
                        <a:lnSpc>
                          <a:spcPct val="100000"/>
                        </a:lnSpc>
                      </a:pPr>
                      <a:r>
                        <a:rPr lang="en-US" sz="1100" dirty="0">
                          <a:latin typeface="Times New Roman"/>
                          <a:cs typeface="Times New Roman"/>
                        </a:rPr>
                        <a:t> 17</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VASILIJE ADZIC</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69’</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1705755331"/>
                  </a:ext>
                </a:extLst>
              </a:tr>
              <a:tr h="219070">
                <a:tc>
                  <a:txBody>
                    <a:bodyPr/>
                    <a:lstStyle/>
                    <a:p>
                      <a:pPr>
                        <a:lnSpc>
                          <a:spcPct val="100000"/>
                        </a:lnSpc>
                      </a:pPr>
                      <a:r>
                        <a:rPr lang="en-US" sz="1100" dirty="0">
                          <a:latin typeface="Times New Roman"/>
                          <a:cs typeface="Times New Roman"/>
                        </a:rPr>
                        <a:t> 18</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FILIP KOSTIC</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3642673580"/>
                  </a:ext>
                </a:extLst>
              </a:tr>
              <a:tr h="219070">
                <a:tc>
                  <a:txBody>
                    <a:bodyPr/>
                    <a:lstStyle/>
                    <a:p>
                      <a:pPr>
                        <a:lnSpc>
                          <a:spcPct val="100000"/>
                        </a:lnSpc>
                      </a:pPr>
                      <a:r>
                        <a:rPr lang="en-US" sz="1100" dirty="0">
                          <a:latin typeface="Times New Roman"/>
                          <a:cs typeface="Times New Roman"/>
                        </a:rPr>
                        <a:t> 24</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DANIELE RUGANI</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3802945336"/>
                  </a:ext>
                </a:extLst>
              </a:tr>
              <a:tr h="219070">
                <a:tc>
                  <a:txBody>
                    <a:bodyPr/>
                    <a:lstStyle/>
                    <a:p>
                      <a:pPr>
                        <a:lnSpc>
                          <a:spcPct val="100000"/>
                        </a:lnSpc>
                      </a:pPr>
                      <a:r>
                        <a:rPr lang="en-US" sz="1100" dirty="0">
                          <a:latin typeface="Times New Roman"/>
                          <a:cs typeface="Times New Roman"/>
                        </a:rPr>
                        <a:t> 25</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JOA MARIO</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r>
                        <a:rPr lang="en-US" sz="1100" dirty="0">
                          <a:latin typeface="Times New Roman"/>
                          <a:cs typeface="Times New Roman"/>
                        </a:rPr>
                        <a:t> 59’</a:t>
                      </a: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cap="flat" cmpd="sng" algn="ctr">
                      <a:solidFill>
                        <a:srgbClr val="C6C4C4"/>
                      </a:solidFill>
                      <a:prstDash val="solid"/>
                      <a:round/>
                      <a:headEnd type="none" w="med" len="med"/>
                      <a:tailEnd type="none" w="med" len="me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cap="flat" cmpd="sng" algn="ctr">
                      <a:solidFill>
                        <a:srgbClr val="C6C4C4"/>
                      </a:solidFill>
                      <a:prstDash val="solid"/>
                      <a:round/>
                      <a:headEnd type="none" w="med" len="med"/>
                      <a:tailEnd type="none" w="med" len="med"/>
                    </a:lnB>
                  </a:tcPr>
                </a:tc>
                <a:extLst>
                  <a:ext uri="{0D108BD9-81ED-4DB2-BD59-A6C34878D82A}">
                    <a16:rowId xmlns:a16="http://schemas.microsoft.com/office/drawing/2014/main" val="1016224897"/>
                  </a:ext>
                </a:extLst>
              </a:tr>
              <a:tr h="219070">
                <a:tc>
                  <a:txBody>
                    <a:bodyPr/>
                    <a:lstStyle/>
                    <a:p>
                      <a:pPr>
                        <a:lnSpc>
                          <a:spcPct val="100000"/>
                        </a:lnSpc>
                      </a:pPr>
                      <a:r>
                        <a:rPr lang="en-US" sz="1100" dirty="0">
                          <a:latin typeface="Times New Roman"/>
                          <a:cs typeface="Times New Roman"/>
                        </a:rPr>
                        <a:t> 32</a:t>
                      </a:r>
                      <a:endParaRPr sz="1100" dirty="0">
                        <a:latin typeface="Times New Roman"/>
                        <a:cs typeface="Times New Roman"/>
                      </a:endParaRPr>
                    </a:p>
                  </a:txBody>
                  <a:tcPr marL="0" marR="0" marT="0" marB="0">
                    <a:lnL w="6350">
                      <a:solidFill>
                        <a:srgbClr val="C6C4C4"/>
                      </a:solidFill>
                      <a:prstDash val="soli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tcPr>
                </a:tc>
                <a:tc>
                  <a:txBody>
                    <a:bodyPr/>
                    <a:lstStyle/>
                    <a:p>
                      <a:pPr>
                        <a:lnSpc>
                          <a:spcPct val="100000"/>
                        </a:lnSpc>
                      </a:pPr>
                      <a:r>
                        <a:rPr lang="en-US" sz="1100" dirty="0">
                          <a:latin typeface="Times New Roman"/>
                          <a:cs typeface="Times New Roman"/>
                        </a:rPr>
                        <a:t> JUAN CABAL</a:t>
                      </a: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cap="flat" cmpd="sng" algn="ctr">
                      <a:solidFill>
                        <a:srgbClr val="C6C4C4"/>
                      </a:solidFill>
                      <a:prstDash val="solid"/>
                      <a:round/>
                      <a:headEnd type="none" w="med" len="med"/>
                      <a:tailEnd type="none" w="med" len="med"/>
                    </a:lnR>
                    <a:lnT w="6350">
                      <a:solidFill>
                        <a:srgbClr val="C6C4C4"/>
                      </a:solidFill>
                      <a:prstDash val="solid"/>
                    </a:lnT>
                    <a:lnB w="6350">
                      <a:solidFill>
                        <a:srgbClr val="C6C4C4"/>
                      </a:solidFill>
                      <a:prstDash val="solid"/>
                    </a:lnB>
                  </a:tcPr>
                </a:tc>
                <a:tc>
                  <a:txBody>
                    <a:bodyPr/>
                    <a:lstStyle/>
                    <a:p>
                      <a:pPr>
                        <a:lnSpc>
                          <a:spcPct val="100000"/>
                        </a:lnSpc>
                      </a:pPr>
                      <a:endParaRPr sz="1100" dirty="0">
                        <a:latin typeface="Times New Roman"/>
                        <a:cs typeface="Times New Roman"/>
                      </a:endParaRPr>
                    </a:p>
                  </a:txBody>
                  <a:tcPr marL="0" marR="0" marT="0" marB="0">
                    <a:lnL w="6350" cap="flat" cmpd="sng" algn="ctr">
                      <a:solidFill>
                        <a:srgbClr val="C6C4C4"/>
                      </a:solidFill>
                      <a:prstDash val="solid"/>
                      <a:round/>
                      <a:headEnd type="none" w="med" len="med"/>
                      <a:tailEnd type="none" w="med" len="med"/>
                    </a:lnL>
                    <a:lnR w="6350">
                      <a:solidFill>
                        <a:srgbClr val="C6C4C4"/>
                      </a:solidFill>
                      <a:prstDash val="solid"/>
                    </a:lnR>
                    <a:lnT w="6350">
                      <a:solidFill>
                        <a:srgbClr val="C6C4C4"/>
                      </a:solidFill>
                      <a:prstDash val="solid"/>
                    </a:lnT>
                    <a:lnB w="6350">
                      <a:solidFill>
                        <a:srgbClr val="C6C4C4"/>
                      </a:solidFill>
                      <a:prstDash val="solid"/>
                    </a:lnB>
                  </a:tcPr>
                </a:tc>
                <a:extLst>
                  <a:ext uri="{0D108BD9-81ED-4DB2-BD59-A6C34878D82A}">
                    <a16:rowId xmlns:a16="http://schemas.microsoft.com/office/drawing/2014/main" val="2343887367"/>
                  </a:ext>
                </a:extLst>
              </a:tr>
            </a:tbl>
          </a:graphicData>
        </a:graphic>
      </p:graphicFrame>
      <p:sp>
        <p:nvSpPr>
          <p:cNvPr id="64" name="object 64"/>
          <p:cNvSpPr/>
          <p:nvPr/>
        </p:nvSpPr>
        <p:spPr>
          <a:xfrm>
            <a:off x="4826945" y="67000"/>
            <a:ext cx="1001950" cy="950177"/>
          </a:xfrm>
          <a:prstGeom prst="rect">
            <a:avLst/>
          </a:prstGeom>
          <a:blipFill>
            <a:blip r:embed="rId6" cstate="print"/>
            <a:stretch>
              <a:fillRect/>
            </a:stretch>
          </a:blipFill>
        </p:spPr>
        <p:txBody>
          <a:bodyPr wrap="square" lIns="0" tIns="0" rIns="0" bIns="0" rtlCol="0"/>
          <a:lstStyle/>
          <a:p>
            <a:endParaRPr sz="1799"/>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5323954" y="1691411"/>
            <a:ext cx="1036955" cy="177800"/>
          </a:xfrm>
          <a:prstGeom prst="rect">
            <a:avLst/>
          </a:prstGeom>
        </p:spPr>
        <p:txBody>
          <a:bodyPr vert="horz" wrap="square" lIns="0" tIns="12700" rIns="0" bIns="0" rtlCol="0">
            <a:spAutoFit/>
          </a:bodyPr>
          <a:lstStyle/>
          <a:p>
            <a:pPr marL="12700">
              <a:lnSpc>
                <a:spcPct val="100000"/>
              </a:lnSpc>
              <a:spcBef>
                <a:spcPts val="100"/>
              </a:spcBef>
            </a:pPr>
            <a:r>
              <a:rPr sz="1000" b="1" spc="35" dirty="0">
                <a:solidFill>
                  <a:srgbClr val="422360"/>
                </a:solidFill>
                <a:latin typeface="Arial"/>
                <a:cs typeface="Arial"/>
              </a:rPr>
              <a:t>RECENT</a:t>
            </a:r>
            <a:r>
              <a:rPr sz="1000" b="1" spc="85" dirty="0">
                <a:solidFill>
                  <a:srgbClr val="422360"/>
                </a:solidFill>
                <a:latin typeface="Arial"/>
                <a:cs typeface="Arial"/>
              </a:rPr>
              <a:t> </a:t>
            </a:r>
            <a:r>
              <a:rPr sz="1000" b="1" spc="60" dirty="0">
                <a:solidFill>
                  <a:srgbClr val="422360"/>
                </a:solidFill>
                <a:latin typeface="Arial"/>
                <a:cs typeface="Arial"/>
              </a:rPr>
              <a:t>FORM</a:t>
            </a:r>
            <a:endParaRPr sz="1000">
              <a:latin typeface="Arial"/>
              <a:cs typeface="Arial"/>
            </a:endParaRPr>
          </a:p>
        </p:txBody>
      </p:sp>
      <p:graphicFrame>
        <p:nvGraphicFramePr>
          <p:cNvPr id="21" name="object 21"/>
          <p:cNvGraphicFramePr>
            <a:graphicFrameLocks noGrp="1"/>
          </p:cNvGraphicFramePr>
          <p:nvPr>
            <p:extLst>
              <p:ext uri="{D42A27DB-BD31-4B8C-83A1-F6EECF244321}">
                <p14:modId xmlns:p14="http://schemas.microsoft.com/office/powerpoint/2010/main" val="1942728766"/>
              </p:ext>
            </p:extLst>
          </p:nvPr>
        </p:nvGraphicFramePr>
        <p:xfrm>
          <a:off x="5357418" y="1954809"/>
          <a:ext cx="4843144" cy="365760"/>
        </p:xfrm>
        <a:graphic>
          <a:graphicData uri="http://schemas.openxmlformats.org/drawingml/2006/table">
            <a:tbl>
              <a:tblPr firstRow="1" bandRow="1">
                <a:tableStyleId>{2D5ABB26-0587-4C30-8999-92F81FD0307C}</a:tableStyleId>
              </a:tblPr>
              <a:tblGrid>
                <a:gridCol w="1208482">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219200">
                  <a:extLst>
                    <a:ext uri="{9D8B030D-6E8A-4147-A177-3AD203B41FA5}">
                      <a16:colId xmlns:a16="http://schemas.microsoft.com/office/drawing/2014/main" val="3229776317"/>
                    </a:ext>
                  </a:extLst>
                </a:gridCol>
                <a:gridCol w="1043862">
                  <a:extLst>
                    <a:ext uri="{9D8B030D-6E8A-4147-A177-3AD203B41FA5}">
                      <a16:colId xmlns:a16="http://schemas.microsoft.com/office/drawing/2014/main" val="20002"/>
                    </a:ext>
                  </a:extLst>
                </a:gridCol>
              </a:tblGrid>
              <a:tr h="241782">
                <a:tc>
                  <a:txBody>
                    <a:bodyPr/>
                    <a:lstStyle/>
                    <a:p>
                      <a:pPr>
                        <a:lnSpc>
                          <a:spcPct val="100000"/>
                        </a:lnSpc>
                      </a:pPr>
                      <a:r>
                        <a:rPr lang="en-US" sz="1200" dirty="0">
                          <a:latin typeface="Times New Roman"/>
                          <a:cs typeface="Times New Roman"/>
                        </a:rPr>
                        <a:t> Heidenheim 0 – 2 B. Dortmund</a:t>
                      </a:r>
                      <a:endParaRPr sz="1200" dirty="0">
                        <a:latin typeface="Times New Roman"/>
                        <a:cs typeface="Times New Roman"/>
                      </a:endParaRPr>
                    </a:p>
                  </a:txBody>
                  <a:tcPr marL="0" marR="0" marT="0" marB="0">
                    <a:lnL w="12700">
                      <a:solidFill>
                        <a:srgbClr val="C7C8CA"/>
                      </a:solidFill>
                      <a:prstDash val="solid"/>
                    </a:lnL>
                    <a:lnR w="12700">
                      <a:solidFill>
                        <a:srgbClr val="C7C8CA"/>
                      </a:solidFill>
                      <a:prstDash val="solid"/>
                    </a:lnR>
                    <a:lnT w="12700">
                      <a:solidFill>
                        <a:srgbClr val="C7C8CA"/>
                      </a:solidFill>
                      <a:prstDash val="solid"/>
                    </a:lnT>
                    <a:lnB w="12700">
                      <a:solidFill>
                        <a:srgbClr val="C7C8CA"/>
                      </a:solidFill>
                      <a:prstDash val="solid"/>
                    </a:lnB>
                  </a:tcPr>
                </a:tc>
                <a:tc>
                  <a:txBody>
                    <a:bodyPr/>
                    <a:lstStyle/>
                    <a:p>
                      <a:pPr>
                        <a:lnSpc>
                          <a:spcPct val="100000"/>
                        </a:lnSpc>
                      </a:pPr>
                      <a:r>
                        <a:rPr lang="en-US" sz="1200" dirty="0">
                          <a:latin typeface="Times New Roman"/>
                          <a:cs typeface="Times New Roman"/>
                        </a:rPr>
                        <a:t> B. Dortmund 3 – 0 Union Berlin</a:t>
                      </a:r>
                      <a:endParaRPr sz="1200" dirty="0">
                        <a:latin typeface="Times New Roman"/>
                        <a:cs typeface="Times New Roman"/>
                      </a:endParaRPr>
                    </a:p>
                  </a:txBody>
                  <a:tcPr marL="0" marR="0" marT="0" marB="0">
                    <a:lnL w="12700">
                      <a:solidFill>
                        <a:srgbClr val="C7C8CA"/>
                      </a:solidFill>
                      <a:prstDash val="solid"/>
                    </a:lnL>
                    <a:lnR w="12700">
                      <a:solidFill>
                        <a:srgbClr val="C7C8CA"/>
                      </a:solidFill>
                      <a:prstDash val="solid"/>
                    </a:lnR>
                    <a:lnT w="12700">
                      <a:solidFill>
                        <a:srgbClr val="C7C8CA"/>
                      </a:solidFill>
                      <a:prstDash val="solid"/>
                    </a:lnT>
                    <a:lnB w="12700">
                      <a:solidFill>
                        <a:srgbClr val="C7C8CA"/>
                      </a:solidFill>
                      <a:prstDash val="solid"/>
                    </a:lnB>
                  </a:tcPr>
                </a:tc>
                <a:tc>
                  <a:txBody>
                    <a:bodyPr/>
                    <a:lstStyle/>
                    <a:p>
                      <a:pPr>
                        <a:lnSpc>
                          <a:spcPct val="100000"/>
                        </a:lnSpc>
                      </a:pPr>
                      <a:r>
                        <a:rPr lang="en-US" sz="1200" dirty="0">
                          <a:latin typeface="Times New Roman"/>
                          <a:cs typeface="Times New Roman"/>
                        </a:rPr>
                        <a:t> St. Pauli 3-3 B. Dortmund</a:t>
                      </a:r>
                      <a:endParaRPr sz="1200" dirty="0">
                        <a:latin typeface="Times New Roman"/>
                        <a:cs typeface="Times New Roman"/>
                      </a:endParaRPr>
                    </a:p>
                  </a:txBody>
                  <a:tcPr marL="0" marR="0" marT="0" marB="0">
                    <a:lnL w="12700">
                      <a:solidFill>
                        <a:srgbClr val="C7C8CA"/>
                      </a:solidFill>
                      <a:prstDash val="solid"/>
                    </a:lnL>
                    <a:lnR w="12700" cap="flat" cmpd="sng" algn="ctr">
                      <a:solidFill>
                        <a:srgbClr val="C7C8CA"/>
                      </a:solidFill>
                      <a:prstDash val="solid"/>
                      <a:round/>
                      <a:headEnd type="none" w="med" len="med"/>
                      <a:tailEnd type="none" w="med" len="med"/>
                    </a:lnR>
                    <a:lnT w="12700">
                      <a:solidFill>
                        <a:srgbClr val="C7C8CA"/>
                      </a:solidFill>
                      <a:prstDash val="solid"/>
                    </a:lnT>
                    <a:lnB w="12700">
                      <a:solidFill>
                        <a:srgbClr val="C7C8CA"/>
                      </a:solidFill>
                      <a:prstDash val="solid"/>
                    </a:lnB>
                  </a:tcPr>
                </a:tc>
                <a:tc>
                  <a:txBody>
                    <a:bodyPr/>
                    <a:lstStyle/>
                    <a:p>
                      <a:pPr>
                        <a:lnSpc>
                          <a:spcPct val="100000"/>
                        </a:lnSpc>
                      </a:pPr>
                      <a:r>
                        <a:rPr lang="en-US" sz="1200" dirty="0">
                          <a:latin typeface="Times New Roman"/>
                          <a:cs typeface="Times New Roman"/>
                        </a:rPr>
                        <a:t> Essen 0 – 1 B. Dortmund</a:t>
                      </a:r>
                      <a:endParaRPr sz="1200" dirty="0">
                        <a:latin typeface="Times New Roman"/>
                        <a:cs typeface="Times New Roman"/>
                      </a:endParaRPr>
                    </a:p>
                  </a:txBody>
                  <a:tcPr marL="0" marR="0" marT="0" marB="0">
                    <a:lnL w="12700">
                      <a:solidFill>
                        <a:srgbClr val="C7C8CA"/>
                      </a:solidFill>
                      <a:prstDash val="solid"/>
                    </a:lnL>
                    <a:lnR w="12700" cap="flat" cmpd="sng" algn="ctr">
                      <a:solidFill>
                        <a:srgbClr val="C7C8CA"/>
                      </a:solidFill>
                      <a:prstDash val="solid"/>
                      <a:round/>
                      <a:headEnd type="none" w="med" len="med"/>
                      <a:tailEnd type="none" w="med" len="med"/>
                    </a:lnR>
                    <a:lnT w="12700">
                      <a:solidFill>
                        <a:srgbClr val="C7C8CA"/>
                      </a:solidFill>
                      <a:prstDash val="solid"/>
                    </a:lnT>
                    <a:lnB w="12700">
                      <a:solidFill>
                        <a:srgbClr val="C7C8CA"/>
                      </a:solidFill>
                      <a:prstDash val="solid"/>
                    </a:lnB>
                  </a:tcPr>
                </a:tc>
                <a:extLst>
                  <a:ext uri="{0D108BD9-81ED-4DB2-BD59-A6C34878D82A}">
                    <a16:rowId xmlns:a16="http://schemas.microsoft.com/office/drawing/2014/main" val="10000"/>
                  </a:ext>
                </a:extLst>
              </a:tr>
            </a:tbl>
          </a:graphicData>
        </a:graphic>
      </p:graphicFrame>
      <p:sp>
        <p:nvSpPr>
          <p:cNvPr id="22" name="object 22"/>
          <p:cNvSpPr txBox="1"/>
          <p:nvPr/>
        </p:nvSpPr>
        <p:spPr>
          <a:xfrm>
            <a:off x="5333301" y="2332456"/>
            <a:ext cx="1325245" cy="177800"/>
          </a:xfrm>
          <a:prstGeom prst="rect">
            <a:avLst/>
          </a:prstGeom>
        </p:spPr>
        <p:txBody>
          <a:bodyPr vert="horz" wrap="square" lIns="0" tIns="12700" rIns="0" bIns="0" rtlCol="0">
            <a:spAutoFit/>
          </a:bodyPr>
          <a:lstStyle/>
          <a:p>
            <a:pPr marL="12700">
              <a:lnSpc>
                <a:spcPct val="100000"/>
              </a:lnSpc>
              <a:spcBef>
                <a:spcPts val="100"/>
              </a:spcBef>
            </a:pPr>
            <a:r>
              <a:rPr sz="1000" b="1" spc="5" dirty="0">
                <a:solidFill>
                  <a:srgbClr val="422360"/>
                </a:solidFill>
                <a:latin typeface="Arial"/>
                <a:cs typeface="Arial"/>
              </a:rPr>
              <a:t>KEY</a:t>
            </a:r>
            <a:r>
              <a:rPr sz="1000" b="1" spc="75" dirty="0">
                <a:solidFill>
                  <a:srgbClr val="422360"/>
                </a:solidFill>
                <a:latin typeface="Arial"/>
                <a:cs typeface="Arial"/>
              </a:rPr>
              <a:t> </a:t>
            </a:r>
            <a:r>
              <a:rPr sz="1000" b="1" spc="60" dirty="0">
                <a:solidFill>
                  <a:srgbClr val="422360"/>
                </a:solidFill>
                <a:latin typeface="Arial"/>
                <a:cs typeface="Arial"/>
              </a:rPr>
              <a:t>INFORMATION</a:t>
            </a:r>
            <a:endParaRPr sz="1000" dirty="0">
              <a:latin typeface="Arial"/>
              <a:cs typeface="Arial"/>
            </a:endParaRPr>
          </a:p>
        </p:txBody>
      </p:sp>
      <p:sp>
        <p:nvSpPr>
          <p:cNvPr id="23" name="object 23"/>
          <p:cNvSpPr/>
          <p:nvPr/>
        </p:nvSpPr>
        <p:spPr>
          <a:xfrm>
            <a:off x="5352351" y="2609151"/>
            <a:ext cx="4871085" cy="4267200"/>
          </a:xfrm>
          <a:custGeom>
            <a:avLst/>
            <a:gdLst/>
            <a:ahLst/>
            <a:cxnLst/>
            <a:rect l="l" t="t" r="r" b="b"/>
            <a:pathLst>
              <a:path w="4871084" h="4267200">
                <a:moveTo>
                  <a:pt x="0" y="4266857"/>
                </a:moveTo>
                <a:lnTo>
                  <a:pt x="4871034" y="4266857"/>
                </a:lnTo>
                <a:lnTo>
                  <a:pt x="4871034" y="0"/>
                </a:lnTo>
                <a:lnTo>
                  <a:pt x="0" y="0"/>
                </a:lnTo>
                <a:lnTo>
                  <a:pt x="0" y="4266857"/>
                </a:lnTo>
                <a:close/>
              </a:path>
            </a:pathLst>
          </a:custGeom>
          <a:ln w="12700">
            <a:solidFill>
              <a:srgbClr val="C7C8CA"/>
            </a:solidFill>
          </a:ln>
        </p:spPr>
        <p:txBody>
          <a:bodyPr wrap="square" lIns="0" tIns="0" rIns="0" bIns="0" rtlCol="0"/>
          <a:lstStyle/>
          <a:p>
            <a:r>
              <a:rPr lang="en-US" dirty="0"/>
              <a:t> </a:t>
            </a:r>
            <a:r>
              <a:rPr lang="en-US" sz="1200" b="1" dirty="0"/>
              <a:t>Injury List</a:t>
            </a:r>
            <a:r>
              <a:rPr lang="en-US" sz="1200" dirty="0"/>
              <a:t>: Nicolas Sule out with calf injury, Emre Caan out with Groin injury ( Abduction Pain), Fabio Silva out with Groin injury</a:t>
            </a:r>
          </a:p>
          <a:p>
            <a:r>
              <a:rPr lang="en-US" sz="1200" dirty="0"/>
              <a:t> </a:t>
            </a:r>
            <a:r>
              <a:rPr lang="en-US" sz="1200" b="1" dirty="0"/>
              <a:t>Suspensions: </a:t>
            </a:r>
            <a:r>
              <a:rPr lang="en-US" sz="1200" dirty="0"/>
              <a:t>Patrick Drews, Salih Ozcan</a:t>
            </a:r>
          </a:p>
          <a:p>
            <a:r>
              <a:rPr lang="en-US" dirty="0"/>
              <a:t> </a:t>
            </a:r>
            <a:r>
              <a:rPr lang="en-US" sz="1200" b="1" dirty="0"/>
              <a:t>League Positions:</a:t>
            </a:r>
            <a:r>
              <a:rPr lang="en-US" sz="1200" dirty="0"/>
              <a:t> This the first game of the 2025/2026 UCL season. The</a:t>
            </a:r>
          </a:p>
          <a:p>
            <a:endParaRPr lang="en-US" sz="1200" b="1" dirty="0"/>
          </a:p>
          <a:p>
            <a:pPr marL="171450" indent="-171450">
              <a:buFont typeface="Arial" panose="020B0604020202020204" pitchFamily="34" charset="0"/>
              <a:buChar char="•"/>
            </a:pPr>
            <a:r>
              <a:rPr lang="en-US" sz="1200" b="1" dirty="0"/>
              <a:t> </a:t>
            </a:r>
            <a:r>
              <a:rPr lang="en-US" sz="1200" dirty="0"/>
              <a:t>The starting formation was a 1-4-3-3, which eventually changed on the 30</a:t>
            </a:r>
            <a:r>
              <a:rPr lang="en-US" sz="1200" baseline="30000" dirty="0"/>
              <a:t>th</a:t>
            </a:r>
            <a:r>
              <a:rPr lang="en-US" sz="1200" dirty="0"/>
              <a:t> minute to a 1-5-1-3-1 which gave them more bodies in the back and midfield to sustain Juventus Pressure in the first half. The formation in the second half changed to a 1-5-4-1, providing them cover at the back and increase the number of players in the final third.</a:t>
            </a:r>
          </a:p>
          <a:p>
            <a:pPr marL="171450" indent="-171450">
              <a:buFont typeface="Arial" panose="020B0604020202020204" pitchFamily="34" charset="0"/>
              <a:buChar char="•"/>
            </a:pPr>
            <a:endParaRPr dirty="0"/>
          </a:p>
        </p:txBody>
      </p:sp>
      <p:sp>
        <p:nvSpPr>
          <p:cNvPr id="24" name="object 24"/>
          <p:cNvSpPr txBox="1">
            <a:spLocks noGrp="1"/>
          </p:cNvSpPr>
          <p:nvPr>
            <p:ph type="title"/>
          </p:nvPr>
        </p:nvSpPr>
        <p:spPr>
          <a:xfrm>
            <a:off x="457201" y="1077421"/>
            <a:ext cx="9743362" cy="382156"/>
          </a:xfrm>
          <a:prstGeom prst="rect">
            <a:avLst/>
          </a:prstGeom>
        </p:spPr>
        <p:txBody>
          <a:bodyPr vert="horz" wrap="square" lIns="0" tIns="12700" rIns="0" bIns="0" rtlCol="0" anchor="ctr">
            <a:spAutoFit/>
          </a:bodyPr>
          <a:lstStyle/>
          <a:p>
            <a:pPr marL="12700" algn="ctr">
              <a:lnSpc>
                <a:spcPct val="100000"/>
              </a:lnSpc>
              <a:spcBef>
                <a:spcPts val="100"/>
              </a:spcBef>
            </a:pPr>
            <a:r>
              <a:rPr lang="en-GB" spc="125" dirty="0"/>
              <a:t>STARTING LINEUP</a:t>
            </a:r>
            <a:endParaRPr spc="125" dirty="0"/>
          </a:p>
        </p:txBody>
      </p:sp>
      <p:sp>
        <p:nvSpPr>
          <p:cNvPr id="25" name="object 25"/>
          <p:cNvSpPr txBox="1"/>
          <p:nvPr/>
        </p:nvSpPr>
        <p:spPr>
          <a:xfrm>
            <a:off x="444500" y="1691411"/>
            <a:ext cx="853440" cy="177800"/>
          </a:xfrm>
          <a:prstGeom prst="rect">
            <a:avLst/>
          </a:prstGeom>
        </p:spPr>
        <p:txBody>
          <a:bodyPr vert="horz" wrap="square" lIns="0" tIns="12700" rIns="0" bIns="0" rtlCol="0">
            <a:spAutoFit/>
          </a:bodyPr>
          <a:lstStyle/>
          <a:p>
            <a:pPr marL="12700">
              <a:lnSpc>
                <a:spcPct val="100000"/>
              </a:lnSpc>
              <a:spcBef>
                <a:spcPts val="100"/>
              </a:spcBef>
            </a:pPr>
            <a:r>
              <a:rPr sz="1000" b="1" spc="60" dirty="0">
                <a:solidFill>
                  <a:srgbClr val="422360"/>
                </a:solidFill>
                <a:latin typeface="Gill Sans MT"/>
                <a:cs typeface="Gill Sans MT"/>
              </a:rPr>
              <a:t>F</a:t>
            </a:r>
            <a:r>
              <a:rPr sz="1000" b="1" spc="5" dirty="0">
                <a:solidFill>
                  <a:srgbClr val="422360"/>
                </a:solidFill>
                <a:latin typeface="Gill Sans MT"/>
                <a:cs typeface="Gill Sans MT"/>
              </a:rPr>
              <a:t>ORM</a:t>
            </a:r>
            <a:r>
              <a:rPr sz="1000" b="1" spc="-80" dirty="0">
                <a:solidFill>
                  <a:srgbClr val="422360"/>
                </a:solidFill>
                <a:latin typeface="Gill Sans MT"/>
                <a:cs typeface="Gill Sans MT"/>
              </a:rPr>
              <a:t>A</a:t>
            </a:r>
            <a:r>
              <a:rPr sz="1000" b="1" spc="-25" dirty="0">
                <a:solidFill>
                  <a:srgbClr val="422360"/>
                </a:solidFill>
                <a:latin typeface="Gill Sans MT"/>
                <a:cs typeface="Gill Sans MT"/>
              </a:rPr>
              <a:t>TION</a:t>
            </a:r>
            <a:endParaRPr sz="1000">
              <a:latin typeface="Gill Sans MT"/>
              <a:cs typeface="Gill Sans MT"/>
            </a:endParaRPr>
          </a:p>
        </p:txBody>
      </p:sp>
      <p:sp>
        <p:nvSpPr>
          <p:cNvPr id="32" name="object 32"/>
          <p:cNvSpPr/>
          <p:nvPr/>
        </p:nvSpPr>
        <p:spPr>
          <a:xfrm>
            <a:off x="1339545" y="1682369"/>
            <a:ext cx="969010" cy="210820"/>
          </a:xfrm>
          <a:custGeom>
            <a:avLst/>
            <a:gdLst/>
            <a:ahLst/>
            <a:cxnLst/>
            <a:rect l="l" t="t" r="r" b="b"/>
            <a:pathLst>
              <a:path w="969010" h="210819">
                <a:moveTo>
                  <a:pt x="0" y="210502"/>
                </a:moveTo>
                <a:lnTo>
                  <a:pt x="968895" y="210502"/>
                </a:lnTo>
                <a:lnTo>
                  <a:pt x="968895" y="0"/>
                </a:lnTo>
                <a:lnTo>
                  <a:pt x="0" y="0"/>
                </a:lnTo>
                <a:lnTo>
                  <a:pt x="0" y="210502"/>
                </a:lnTo>
                <a:close/>
              </a:path>
            </a:pathLst>
          </a:custGeom>
          <a:ln w="12700">
            <a:solidFill>
              <a:srgbClr val="C7C8CA"/>
            </a:solidFill>
          </a:ln>
        </p:spPr>
        <p:txBody>
          <a:bodyPr wrap="square" lIns="0" tIns="0" rIns="0" bIns="0" rtlCol="0"/>
          <a:lstStyle/>
          <a:p>
            <a:r>
              <a:rPr lang="en-US" dirty="0"/>
              <a:t> 1-4-3-3</a:t>
            </a:r>
            <a:endParaRPr dirty="0"/>
          </a:p>
        </p:txBody>
      </p:sp>
      <p:sp>
        <p:nvSpPr>
          <p:cNvPr id="33" name="object 33"/>
          <p:cNvSpPr/>
          <p:nvPr/>
        </p:nvSpPr>
        <p:spPr>
          <a:xfrm>
            <a:off x="501363" y="2040326"/>
            <a:ext cx="4432935" cy="4829175"/>
          </a:xfrm>
          <a:custGeom>
            <a:avLst/>
            <a:gdLst/>
            <a:ahLst/>
            <a:cxnLst/>
            <a:rect l="l" t="t" r="r" b="b"/>
            <a:pathLst>
              <a:path w="4432935" h="4829175">
                <a:moveTo>
                  <a:pt x="0" y="4829103"/>
                </a:moveTo>
                <a:lnTo>
                  <a:pt x="4432688" y="4829103"/>
                </a:lnTo>
                <a:lnTo>
                  <a:pt x="4432688" y="0"/>
                </a:lnTo>
                <a:lnTo>
                  <a:pt x="0" y="0"/>
                </a:lnTo>
                <a:lnTo>
                  <a:pt x="0" y="4829103"/>
                </a:lnTo>
                <a:close/>
              </a:path>
            </a:pathLst>
          </a:custGeom>
          <a:ln w="12700">
            <a:solidFill>
              <a:srgbClr val="BFBFBF"/>
            </a:solidFill>
          </a:ln>
        </p:spPr>
        <p:txBody>
          <a:bodyPr wrap="square" lIns="0" tIns="0" rIns="0" bIns="0" rtlCol="0"/>
          <a:lstStyle/>
          <a:p>
            <a:endParaRPr/>
          </a:p>
        </p:txBody>
      </p:sp>
      <p:pic>
        <p:nvPicPr>
          <p:cNvPr id="34" name="Image" descr="Image">
            <a:extLst>
              <a:ext uri="{FF2B5EF4-FFF2-40B4-BE49-F238E27FC236}">
                <a16:creationId xmlns:a16="http://schemas.microsoft.com/office/drawing/2014/main" id="{EFDD0598-A091-47B8-980F-578D13885A0C}"/>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pic>
        <p:nvPicPr>
          <p:cNvPr id="5" name="Picture 4" descr="A football field with yellow shirts&#10;&#10;AI-generated content may be incorrect.">
            <a:extLst>
              <a:ext uri="{FF2B5EF4-FFF2-40B4-BE49-F238E27FC236}">
                <a16:creationId xmlns:a16="http://schemas.microsoft.com/office/drawing/2014/main" id="{AA9FC761-D0BB-191C-6F11-1B0F643B4FE0}"/>
              </a:ext>
            </a:extLst>
          </p:cNvPr>
          <p:cNvPicPr>
            <a:picLocks noChangeAspect="1"/>
          </p:cNvPicPr>
          <p:nvPr/>
        </p:nvPicPr>
        <p:blipFill>
          <a:blip r:embed="rId6">
            <a:extLst>
              <a:ext uri="{28A0092B-C50C-407E-A947-70E740481C1C}">
                <a14:useLocalDpi xmlns:a14="http://schemas.microsoft.com/office/drawing/2010/main" val="0"/>
              </a:ext>
            </a:extLst>
          </a:blip>
          <a:srcRect b="5407"/>
          <a:stretch>
            <a:fillRect/>
          </a:stretch>
        </p:blipFill>
        <p:spPr>
          <a:xfrm>
            <a:off x="533347" y="2092722"/>
            <a:ext cx="4356153" cy="47767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5332524" y="1702499"/>
            <a:ext cx="2240280" cy="166712"/>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422360"/>
                </a:solidFill>
                <a:latin typeface="Gill Sans MT" panose="020B0502020104020203" pitchFamily="34" charset="0"/>
                <a:cs typeface="Arial"/>
              </a:rPr>
              <a:t>ADDITIONAL</a:t>
            </a:r>
            <a:r>
              <a:rPr sz="1000" b="1" spc="105" dirty="0">
                <a:solidFill>
                  <a:srgbClr val="422360"/>
                </a:solidFill>
                <a:latin typeface="Gill Sans MT" panose="020B0502020104020203" pitchFamily="34" charset="0"/>
                <a:cs typeface="Arial"/>
              </a:rPr>
              <a:t> </a:t>
            </a:r>
            <a:r>
              <a:rPr sz="1000" b="1" spc="60" dirty="0">
                <a:solidFill>
                  <a:srgbClr val="422360"/>
                </a:solidFill>
                <a:latin typeface="Gill Sans MT" panose="020B0502020104020203" pitchFamily="34" charset="0"/>
                <a:cs typeface="Arial"/>
              </a:rPr>
              <a:t>INFORMATION</a:t>
            </a:r>
            <a:endParaRPr sz="1000" dirty="0">
              <a:latin typeface="Gill Sans MT" panose="020B0502020104020203" pitchFamily="34" charset="0"/>
              <a:cs typeface="Arial"/>
            </a:endParaRPr>
          </a:p>
        </p:txBody>
      </p:sp>
      <p:sp>
        <p:nvSpPr>
          <p:cNvPr id="21" name="object 21"/>
          <p:cNvSpPr/>
          <p:nvPr/>
        </p:nvSpPr>
        <p:spPr>
          <a:xfrm>
            <a:off x="5363768" y="2037195"/>
            <a:ext cx="4871085" cy="4829174"/>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pPr marL="285750" indent="-285750">
              <a:buFont typeface="Arial" panose="020B0604020202020204" pitchFamily="34" charset="0"/>
              <a:buChar char="•"/>
            </a:pPr>
            <a:r>
              <a:rPr lang="en-US" sz="1600" dirty="0"/>
              <a:t> This structure was used in the final quarter of the First half and a large part of the second half, as this enabled them to sustain pressure and be able to push players forward when needed.</a:t>
            </a:r>
          </a:p>
          <a:p>
            <a:endParaRPr lang="en-US" sz="1600" dirty="0"/>
          </a:p>
          <a:p>
            <a:pPr marL="285750" indent="-285750">
              <a:buFont typeface="Arial" panose="020B0604020202020204" pitchFamily="34" charset="0"/>
              <a:buChar char="•"/>
            </a:pPr>
            <a:r>
              <a:rPr lang="en-US" sz="1600" dirty="0"/>
              <a:t> When the press is on, they move very high up, with #9 and #27 and #14  staying on the edge of the box waiting to initiate the press. With #24, #8, #20 marking the players ahead of them in zones, as they are not fully committing to man marking. </a:t>
            </a:r>
          </a:p>
          <a:p>
            <a:endParaRPr lang="en-US" sz="1600" dirty="0"/>
          </a:p>
          <a:p>
            <a:pPr marL="285750" indent="-285750">
              <a:buFont typeface="Arial" panose="020B0604020202020204" pitchFamily="34" charset="0"/>
              <a:buChar char="•"/>
            </a:pPr>
            <a:r>
              <a:rPr lang="en-US" sz="1600" dirty="0"/>
              <a:t> While #26, #3, #5 and #2 stay in the center zones keeping a fair distance between them and the opposition players around them.</a:t>
            </a:r>
            <a:endParaRPr sz="1600" dirty="0"/>
          </a:p>
        </p:txBody>
      </p:sp>
      <p:sp>
        <p:nvSpPr>
          <p:cNvPr id="22" name="object 22"/>
          <p:cNvSpPr txBox="1">
            <a:spLocks noGrp="1"/>
          </p:cNvSpPr>
          <p:nvPr>
            <p:ph type="title"/>
          </p:nvPr>
        </p:nvSpPr>
        <p:spPr>
          <a:xfrm>
            <a:off x="487191" y="1033297"/>
            <a:ext cx="9747662" cy="382156"/>
          </a:xfrm>
          <a:prstGeom prst="rect">
            <a:avLst/>
          </a:prstGeom>
        </p:spPr>
        <p:txBody>
          <a:bodyPr vert="horz" wrap="square" lIns="0" tIns="12700" rIns="0" bIns="0" rtlCol="0">
            <a:spAutoFit/>
          </a:bodyPr>
          <a:lstStyle/>
          <a:p>
            <a:pPr marL="12700" algn="ctr">
              <a:lnSpc>
                <a:spcPct val="100000"/>
              </a:lnSpc>
              <a:spcBef>
                <a:spcPts val="100"/>
              </a:spcBef>
            </a:pPr>
            <a:r>
              <a:rPr lang="en-GB" spc="125" dirty="0"/>
              <a:t>CHANGE OF SHAPE</a:t>
            </a:r>
            <a:endParaRPr spc="125" dirty="0"/>
          </a:p>
        </p:txBody>
      </p:sp>
      <p:sp>
        <p:nvSpPr>
          <p:cNvPr id="23" name="object 23"/>
          <p:cNvSpPr txBox="1"/>
          <p:nvPr/>
        </p:nvSpPr>
        <p:spPr>
          <a:xfrm>
            <a:off x="444500" y="1691411"/>
            <a:ext cx="853440" cy="177800"/>
          </a:xfrm>
          <a:prstGeom prst="rect">
            <a:avLst/>
          </a:prstGeom>
        </p:spPr>
        <p:txBody>
          <a:bodyPr vert="horz" wrap="square" lIns="0" tIns="12700" rIns="0" bIns="0" rtlCol="0">
            <a:spAutoFit/>
          </a:bodyPr>
          <a:lstStyle/>
          <a:p>
            <a:pPr marL="12700">
              <a:lnSpc>
                <a:spcPct val="100000"/>
              </a:lnSpc>
              <a:spcBef>
                <a:spcPts val="100"/>
              </a:spcBef>
            </a:pPr>
            <a:r>
              <a:rPr sz="1000" b="1" spc="60" dirty="0">
                <a:solidFill>
                  <a:srgbClr val="422360"/>
                </a:solidFill>
                <a:latin typeface="Gill Sans MT"/>
                <a:cs typeface="Gill Sans MT"/>
              </a:rPr>
              <a:t>F</a:t>
            </a:r>
            <a:r>
              <a:rPr sz="1000" b="1" spc="5" dirty="0">
                <a:solidFill>
                  <a:srgbClr val="422360"/>
                </a:solidFill>
                <a:latin typeface="Gill Sans MT"/>
                <a:cs typeface="Gill Sans MT"/>
              </a:rPr>
              <a:t>ORM</a:t>
            </a:r>
            <a:r>
              <a:rPr sz="1000" b="1" spc="-80" dirty="0">
                <a:solidFill>
                  <a:srgbClr val="422360"/>
                </a:solidFill>
                <a:latin typeface="Gill Sans MT"/>
                <a:cs typeface="Gill Sans MT"/>
              </a:rPr>
              <a:t>A</a:t>
            </a:r>
            <a:r>
              <a:rPr sz="1000" b="1" spc="-25" dirty="0">
                <a:solidFill>
                  <a:srgbClr val="422360"/>
                </a:solidFill>
                <a:latin typeface="Gill Sans MT"/>
                <a:cs typeface="Gill Sans MT"/>
              </a:rPr>
              <a:t>TION</a:t>
            </a:r>
            <a:endParaRPr sz="1000" dirty="0">
              <a:latin typeface="Gill Sans MT"/>
              <a:cs typeface="Gill Sans MT"/>
            </a:endParaRPr>
          </a:p>
        </p:txBody>
      </p:sp>
      <p:sp>
        <p:nvSpPr>
          <p:cNvPr id="30" name="object 30"/>
          <p:cNvSpPr/>
          <p:nvPr/>
        </p:nvSpPr>
        <p:spPr>
          <a:xfrm>
            <a:off x="1339544" y="1682369"/>
            <a:ext cx="1035355" cy="271948"/>
          </a:xfrm>
          <a:custGeom>
            <a:avLst/>
            <a:gdLst/>
            <a:ahLst/>
            <a:cxnLst/>
            <a:rect l="l" t="t" r="r" b="b"/>
            <a:pathLst>
              <a:path w="969010" h="210819">
                <a:moveTo>
                  <a:pt x="0" y="210502"/>
                </a:moveTo>
                <a:lnTo>
                  <a:pt x="968895" y="210502"/>
                </a:lnTo>
                <a:lnTo>
                  <a:pt x="968895" y="0"/>
                </a:lnTo>
                <a:lnTo>
                  <a:pt x="0" y="0"/>
                </a:lnTo>
                <a:lnTo>
                  <a:pt x="0" y="210502"/>
                </a:lnTo>
                <a:close/>
              </a:path>
            </a:pathLst>
          </a:custGeom>
          <a:ln w="12700">
            <a:solidFill>
              <a:srgbClr val="C7C8CA"/>
            </a:solidFill>
          </a:ln>
        </p:spPr>
        <p:txBody>
          <a:bodyPr wrap="square" lIns="0" tIns="0" rIns="0" bIns="0" rtlCol="0"/>
          <a:lstStyle/>
          <a:p>
            <a:r>
              <a:rPr lang="en-US" dirty="0"/>
              <a:t> 1-5-4-1</a:t>
            </a:r>
            <a:endParaRPr dirty="0"/>
          </a:p>
        </p:txBody>
      </p:sp>
      <p:sp>
        <p:nvSpPr>
          <p:cNvPr id="31" name="object 31"/>
          <p:cNvSpPr/>
          <p:nvPr/>
        </p:nvSpPr>
        <p:spPr>
          <a:xfrm>
            <a:off x="487191" y="2037194"/>
            <a:ext cx="4432935" cy="4829175"/>
          </a:xfrm>
          <a:custGeom>
            <a:avLst/>
            <a:gdLst/>
            <a:ahLst/>
            <a:cxnLst/>
            <a:rect l="l" t="t" r="r" b="b"/>
            <a:pathLst>
              <a:path w="4432935" h="4829175">
                <a:moveTo>
                  <a:pt x="0" y="4829107"/>
                </a:moveTo>
                <a:lnTo>
                  <a:pt x="4432687" y="4829107"/>
                </a:lnTo>
                <a:lnTo>
                  <a:pt x="4432687" y="0"/>
                </a:lnTo>
                <a:lnTo>
                  <a:pt x="0" y="0"/>
                </a:lnTo>
                <a:lnTo>
                  <a:pt x="0" y="4829107"/>
                </a:lnTo>
                <a:close/>
              </a:path>
            </a:pathLst>
          </a:custGeom>
          <a:ln w="12700">
            <a:solidFill>
              <a:srgbClr val="BFBFBF"/>
            </a:solidFill>
          </a:ln>
        </p:spPr>
        <p:txBody>
          <a:bodyPr wrap="square" lIns="0" tIns="0" rIns="0" bIns="0" rtlCol="0"/>
          <a:lstStyle/>
          <a:p>
            <a:endParaRPr/>
          </a:p>
        </p:txBody>
      </p:sp>
      <p:pic>
        <p:nvPicPr>
          <p:cNvPr id="32" name="Image" descr="Image">
            <a:extLst>
              <a:ext uri="{FF2B5EF4-FFF2-40B4-BE49-F238E27FC236}">
                <a16:creationId xmlns:a16="http://schemas.microsoft.com/office/drawing/2014/main" id="{6AFA59A4-EFD9-4090-A4E9-675E1436B05B}"/>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pic>
        <p:nvPicPr>
          <p:cNvPr id="25" name="Picture 24" descr="A football field with players and numbers&#10;&#10;AI-generated content may be incorrect.">
            <a:extLst>
              <a:ext uri="{FF2B5EF4-FFF2-40B4-BE49-F238E27FC236}">
                <a16:creationId xmlns:a16="http://schemas.microsoft.com/office/drawing/2014/main" id="{7BEE7ECA-9C8A-2E63-A528-06850F34005E}"/>
              </a:ext>
            </a:extLst>
          </p:cNvPr>
          <p:cNvPicPr>
            <a:picLocks noChangeAspect="1"/>
          </p:cNvPicPr>
          <p:nvPr/>
        </p:nvPicPr>
        <p:blipFill>
          <a:blip r:embed="rId6">
            <a:extLst>
              <a:ext uri="{28A0092B-C50C-407E-A947-70E740481C1C}">
                <a14:useLocalDpi xmlns:a14="http://schemas.microsoft.com/office/drawing/2010/main" val="0"/>
              </a:ext>
            </a:extLst>
          </a:blip>
          <a:srcRect b="5084"/>
          <a:stretch>
            <a:fillRect/>
          </a:stretch>
        </p:blipFill>
        <p:spPr>
          <a:xfrm>
            <a:off x="716546" y="2153808"/>
            <a:ext cx="4110470" cy="45994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5332524" y="1702499"/>
            <a:ext cx="2240280" cy="166712"/>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422360"/>
                </a:solidFill>
                <a:latin typeface="Gill Sans MT" panose="020B0502020104020203" pitchFamily="34" charset="0"/>
                <a:cs typeface="Arial"/>
              </a:rPr>
              <a:t>ADDITIONAL</a:t>
            </a:r>
            <a:r>
              <a:rPr sz="1000" b="1" spc="105" dirty="0">
                <a:solidFill>
                  <a:srgbClr val="422360"/>
                </a:solidFill>
                <a:latin typeface="Gill Sans MT" panose="020B0502020104020203" pitchFamily="34" charset="0"/>
                <a:cs typeface="Arial"/>
              </a:rPr>
              <a:t> </a:t>
            </a:r>
            <a:r>
              <a:rPr sz="1000" b="1" spc="60" dirty="0">
                <a:solidFill>
                  <a:srgbClr val="422360"/>
                </a:solidFill>
                <a:latin typeface="Gill Sans MT" panose="020B0502020104020203" pitchFamily="34" charset="0"/>
                <a:cs typeface="Arial"/>
              </a:rPr>
              <a:t>INFORMATION</a:t>
            </a:r>
            <a:endParaRPr sz="1000" dirty="0">
              <a:latin typeface="Gill Sans MT" panose="020B0502020104020203" pitchFamily="34" charset="0"/>
              <a:cs typeface="Arial"/>
            </a:endParaRPr>
          </a:p>
        </p:txBody>
      </p:sp>
      <p:sp>
        <p:nvSpPr>
          <p:cNvPr id="21" name="object 21"/>
          <p:cNvSpPr/>
          <p:nvPr/>
        </p:nvSpPr>
        <p:spPr>
          <a:xfrm>
            <a:off x="5363768" y="2037195"/>
            <a:ext cx="4871085" cy="4829174"/>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pPr marL="285750" indent="-285750">
              <a:buFont typeface="Arial" panose="020B0604020202020204" pitchFamily="34" charset="0"/>
              <a:buChar char="•"/>
            </a:pPr>
            <a:r>
              <a:rPr lang="en-US" sz="1600" dirty="0"/>
              <a:t> In a bid to win and finish the game strong, this was their shape, as this gave them more bodies in the box and width for passes into the box when attacking, because they heavily depend on passing the ball into the box and final third.</a:t>
            </a:r>
          </a:p>
          <a:p>
            <a:endParaRPr lang="en-US" sz="1600" dirty="0"/>
          </a:p>
          <a:p>
            <a:pPr marL="285750" indent="-285750">
              <a:buFont typeface="Arial" panose="020B0604020202020204" pitchFamily="34" charset="0"/>
              <a:buChar char="•"/>
            </a:pPr>
            <a:r>
              <a:rPr lang="en-US" sz="1600" dirty="0"/>
              <a:t> #10 and #7 came on and were the game changers, as they were instrumental to keeping the attacking tempo high and finding #27, who every attack for Dortmund went through him, his passes lead to the goals and chances they created. #13 came on during the added time in the second half to help see out the game defensively. </a:t>
            </a:r>
            <a:endParaRPr sz="1600" dirty="0"/>
          </a:p>
        </p:txBody>
      </p:sp>
      <p:sp>
        <p:nvSpPr>
          <p:cNvPr id="22" name="object 22"/>
          <p:cNvSpPr txBox="1">
            <a:spLocks noGrp="1"/>
          </p:cNvSpPr>
          <p:nvPr>
            <p:ph type="title"/>
          </p:nvPr>
        </p:nvSpPr>
        <p:spPr>
          <a:xfrm>
            <a:off x="487191" y="1033297"/>
            <a:ext cx="9747662" cy="382156"/>
          </a:xfrm>
          <a:prstGeom prst="rect">
            <a:avLst/>
          </a:prstGeom>
        </p:spPr>
        <p:txBody>
          <a:bodyPr vert="horz" wrap="square" lIns="0" tIns="12700" rIns="0" bIns="0" rtlCol="0">
            <a:spAutoFit/>
          </a:bodyPr>
          <a:lstStyle/>
          <a:p>
            <a:pPr marL="12700" algn="ctr">
              <a:lnSpc>
                <a:spcPct val="100000"/>
              </a:lnSpc>
              <a:spcBef>
                <a:spcPts val="100"/>
              </a:spcBef>
            </a:pPr>
            <a:r>
              <a:rPr lang="en-GB" spc="125" dirty="0"/>
              <a:t>FINISHING SHAPE</a:t>
            </a:r>
            <a:endParaRPr spc="125" dirty="0"/>
          </a:p>
        </p:txBody>
      </p:sp>
      <p:sp>
        <p:nvSpPr>
          <p:cNvPr id="23" name="object 23"/>
          <p:cNvSpPr txBox="1"/>
          <p:nvPr/>
        </p:nvSpPr>
        <p:spPr>
          <a:xfrm>
            <a:off x="444500" y="1691411"/>
            <a:ext cx="853440" cy="177800"/>
          </a:xfrm>
          <a:prstGeom prst="rect">
            <a:avLst/>
          </a:prstGeom>
        </p:spPr>
        <p:txBody>
          <a:bodyPr vert="horz" wrap="square" lIns="0" tIns="12700" rIns="0" bIns="0" rtlCol="0">
            <a:spAutoFit/>
          </a:bodyPr>
          <a:lstStyle/>
          <a:p>
            <a:pPr marL="12700">
              <a:lnSpc>
                <a:spcPct val="100000"/>
              </a:lnSpc>
              <a:spcBef>
                <a:spcPts val="100"/>
              </a:spcBef>
            </a:pPr>
            <a:r>
              <a:rPr sz="1000" b="1" spc="60" dirty="0">
                <a:solidFill>
                  <a:srgbClr val="422360"/>
                </a:solidFill>
                <a:latin typeface="Gill Sans MT"/>
                <a:cs typeface="Gill Sans MT"/>
              </a:rPr>
              <a:t>F</a:t>
            </a:r>
            <a:r>
              <a:rPr sz="1000" b="1" spc="5" dirty="0">
                <a:solidFill>
                  <a:srgbClr val="422360"/>
                </a:solidFill>
                <a:latin typeface="Gill Sans MT"/>
                <a:cs typeface="Gill Sans MT"/>
              </a:rPr>
              <a:t>ORM</a:t>
            </a:r>
            <a:r>
              <a:rPr sz="1000" b="1" spc="-80" dirty="0">
                <a:solidFill>
                  <a:srgbClr val="422360"/>
                </a:solidFill>
                <a:latin typeface="Gill Sans MT"/>
                <a:cs typeface="Gill Sans MT"/>
              </a:rPr>
              <a:t>A</a:t>
            </a:r>
            <a:r>
              <a:rPr sz="1000" b="1" spc="-25" dirty="0">
                <a:solidFill>
                  <a:srgbClr val="422360"/>
                </a:solidFill>
                <a:latin typeface="Gill Sans MT"/>
                <a:cs typeface="Gill Sans MT"/>
              </a:rPr>
              <a:t>TION</a:t>
            </a:r>
            <a:endParaRPr sz="1000" dirty="0">
              <a:latin typeface="Gill Sans MT"/>
              <a:cs typeface="Gill Sans MT"/>
            </a:endParaRPr>
          </a:p>
        </p:txBody>
      </p:sp>
      <p:sp>
        <p:nvSpPr>
          <p:cNvPr id="30" name="object 30"/>
          <p:cNvSpPr/>
          <p:nvPr/>
        </p:nvSpPr>
        <p:spPr>
          <a:xfrm>
            <a:off x="1339545" y="1682369"/>
            <a:ext cx="969010" cy="210820"/>
          </a:xfrm>
          <a:custGeom>
            <a:avLst/>
            <a:gdLst/>
            <a:ahLst/>
            <a:cxnLst/>
            <a:rect l="l" t="t" r="r" b="b"/>
            <a:pathLst>
              <a:path w="969010" h="210819">
                <a:moveTo>
                  <a:pt x="0" y="210502"/>
                </a:moveTo>
                <a:lnTo>
                  <a:pt x="968895" y="210502"/>
                </a:lnTo>
                <a:lnTo>
                  <a:pt x="968895" y="0"/>
                </a:lnTo>
                <a:lnTo>
                  <a:pt x="0" y="0"/>
                </a:lnTo>
                <a:lnTo>
                  <a:pt x="0" y="210502"/>
                </a:lnTo>
                <a:close/>
              </a:path>
            </a:pathLst>
          </a:custGeom>
          <a:ln w="12700">
            <a:solidFill>
              <a:srgbClr val="C7C8CA"/>
            </a:solidFill>
          </a:ln>
        </p:spPr>
        <p:txBody>
          <a:bodyPr wrap="square" lIns="0" tIns="0" rIns="0" bIns="0" rtlCol="0"/>
          <a:lstStyle/>
          <a:p>
            <a:r>
              <a:rPr lang="en-US" dirty="0"/>
              <a:t>1-5-4-1</a:t>
            </a:r>
            <a:endParaRPr dirty="0"/>
          </a:p>
        </p:txBody>
      </p:sp>
      <p:sp>
        <p:nvSpPr>
          <p:cNvPr id="31" name="object 31"/>
          <p:cNvSpPr/>
          <p:nvPr/>
        </p:nvSpPr>
        <p:spPr>
          <a:xfrm>
            <a:off x="487191" y="2037194"/>
            <a:ext cx="4432935" cy="4829175"/>
          </a:xfrm>
          <a:custGeom>
            <a:avLst/>
            <a:gdLst/>
            <a:ahLst/>
            <a:cxnLst/>
            <a:rect l="l" t="t" r="r" b="b"/>
            <a:pathLst>
              <a:path w="4432935" h="4829175">
                <a:moveTo>
                  <a:pt x="0" y="4829107"/>
                </a:moveTo>
                <a:lnTo>
                  <a:pt x="4432687" y="4829107"/>
                </a:lnTo>
                <a:lnTo>
                  <a:pt x="4432687" y="0"/>
                </a:lnTo>
                <a:lnTo>
                  <a:pt x="0" y="0"/>
                </a:lnTo>
                <a:lnTo>
                  <a:pt x="0" y="4829107"/>
                </a:lnTo>
                <a:close/>
              </a:path>
            </a:pathLst>
          </a:custGeom>
          <a:ln w="12700">
            <a:solidFill>
              <a:srgbClr val="BFBFBF"/>
            </a:solidFill>
          </a:ln>
        </p:spPr>
        <p:txBody>
          <a:bodyPr wrap="square" lIns="0" tIns="0" rIns="0" bIns="0" rtlCol="0"/>
          <a:lstStyle/>
          <a:p>
            <a:endParaRPr/>
          </a:p>
        </p:txBody>
      </p:sp>
      <p:pic>
        <p:nvPicPr>
          <p:cNvPr id="32" name="Image" descr="Image">
            <a:extLst>
              <a:ext uri="{FF2B5EF4-FFF2-40B4-BE49-F238E27FC236}">
                <a16:creationId xmlns:a16="http://schemas.microsoft.com/office/drawing/2014/main" id="{6AFA59A4-EFD9-4090-A4E9-675E1436B05B}"/>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pic>
        <p:nvPicPr>
          <p:cNvPr id="25" name="Picture 24" descr="A football field with players and names&#10;&#10;AI-generated content may be incorrect.">
            <a:extLst>
              <a:ext uri="{FF2B5EF4-FFF2-40B4-BE49-F238E27FC236}">
                <a16:creationId xmlns:a16="http://schemas.microsoft.com/office/drawing/2014/main" id="{4F281EC2-7B6B-F39B-4625-934B241DF039}"/>
              </a:ext>
            </a:extLst>
          </p:cNvPr>
          <p:cNvPicPr>
            <a:picLocks noChangeAspect="1"/>
          </p:cNvPicPr>
          <p:nvPr/>
        </p:nvPicPr>
        <p:blipFill>
          <a:blip r:embed="rId6">
            <a:extLst>
              <a:ext uri="{28A0092B-C50C-407E-A947-70E740481C1C}">
                <a14:useLocalDpi xmlns:a14="http://schemas.microsoft.com/office/drawing/2010/main" val="0"/>
              </a:ext>
            </a:extLst>
          </a:blip>
          <a:srcRect b="4667"/>
          <a:stretch>
            <a:fillRect/>
          </a:stretch>
        </p:blipFill>
        <p:spPr>
          <a:xfrm>
            <a:off x="592048" y="2121910"/>
            <a:ext cx="4145052" cy="4650785"/>
          </a:xfrm>
          <a:prstGeom prst="rect">
            <a:avLst/>
          </a:prstGeom>
        </p:spPr>
      </p:pic>
    </p:spTree>
    <p:extLst>
      <p:ext uri="{BB962C8B-B14F-4D97-AF65-F5344CB8AC3E}">
        <p14:creationId xmlns:p14="http://schemas.microsoft.com/office/powerpoint/2010/main" val="4078560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3219087" y="1068939"/>
            <a:ext cx="4114800" cy="382156"/>
          </a:xfrm>
          <a:prstGeom prst="rect">
            <a:avLst/>
          </a:prstGeom>
        </p:spPr>
        <p:txBody>
          <a:bodyPr vert="horz" wrap="square" lIns="0" tIns="12700" rIns="0" bIns="0" rtlCol="0" anchor="ctr">
            <a:spAutoFit/>
          </a:bodyPr>
          <a:lstStyle/>
          <a:p>
            <a:pPr marL="12700" algn="ctr">
              <a:lnSpc>
                <a:spcPct val="100000"/>
              </a:lnSpc>
              <a:spcBef>
                <a:spcPts val="100"/>
              </a:spcBef>
            </a:pPr>
            <a:r>
              <a:rPr lang="en-GB" spc="160" dirty="0"/>
              <a:t>ATTACKING </a:t>
            </a:r>
            <a:r>
              <a:rPr spc="160" dirty="0"/>
              <a:t>SH</a:t>
            </a:r>
            <a:r>
              <a:rPr spc="100" dirty="0"/>
              <a:t>APE</a:t>
            </a:r>
          </a:p>
        </p:txBody>
      </p:sp>
      <p:sp>
        <p:nvSpPr>
          <p:cNvPr id="21" name="object 21"/>
          <p:cNvSpPr/>
          <p:nvPr/>
        </p:nvSpPr>
        <p:spPr>
          <a:xfrm>
            <a:off x="5363768" y="2101437"/>
            <a:ext cx="4871085" cy="4759991"/>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r>
              <a:rPr lang="en-US" sz="1200" dirty="0"/>
              <a:t> From goal kicks, the ball is always played short to the CBs either #3 and plays it directly to #14 who always drops deep to receive the ball, as #24 opens wide, #8 comes short for support to retain possession in the midfield.</a:t>
            </a:r>
          </a:p>
          <a:p>
            <a:endParaRPr lang="en-US" sz="1200" dirty="0"/>
          </a:p>
          <a:p>
            <a:r>
              <a:rPr lang="en-US" sz="1200" dirty="0"/>
              <a:t>• Back line is pushed according to the movement of the ball, as they always aim to retain possession in their halfway and wide players and midfielders interchange position during GK restarts – this allowed Dortmund to have a lot of bodies around the ball should, either to retain or counter press the loss ball, so they were able to regain possession quickly.</a:t>
            </a:r>
          </a:p>
          <a:p>
            <a:endParaRPr lang="en-US" sz="1200" dirty="0"/>
          </a:p>
          <a:p>
            <a:r>
              <a:rPr lang="en-US" sz="1200" dirty="0"/>
              <a:t>• #5 and #8 were constantly alive to 2nd balls and were able to recover possession multiple times.</a:t>
            </a:r>
          </a:p>
          <a:p>
            <a:endParaRPr lang="en-US" sz="1200" dirty="0"/>
          </a:p>
          <a:p>
            <a:r>
              <a:rPr lang="en-US" sz="1200" dirty="0"/>
              <a:t>• This also meant that a turnover in possession gave Juventus a huge amount of space to reset possession to their GK or CBs behind to retain possession and invite the press, so as to have spaces behind the high press to exploit.</a:t>
            </a:r>
          </a:p>
          <a:p>
            <a:endParaRPr lang="en-US" sz="1200" dirty="0"/>
          </a:p>
          <a:p>
            <a:r>
              <a:rPr lang="en-US" sz="1200" dirty="0"/>
              <a:t>• When GK has ball in play – the CBs always move wide to receive the ball.  The wingers come in to receive the second ball and pass to the nearest midfielder or FBs. </a:t>
            </a:r>
          </a:p>
          <a:p>
            <a:endParaRPr lang="en-US" sz="1200" dirty="0"/>
          </a:p>
          <a:p>
            <a:r>
              <a:rPr lang="en-US" sz="1200" dirty="0"/>
              <a:t>• GK hardly looks to throw long every time and the few times he did, was to the FBs who played it short to the winger.</a:t>
            </a:r>
          </a:p>
          <a:p>
            <a:endParaRPr lang="en-US" sz="1200" dirty="0"/>
          </a:p>
          <a:p>
            <a:r>
              <a:rPr lang="en-US" sz="1200" dirty="0"/>
              <a:t>• In the 2</a:t>
            </a:r>
            <a:r>
              <a:rPr lang="en-US" sz="1200" baseline="30000" dirty="0"/>
              <a:t>nd</a:t>
            </a:r>
            <a:r>
              <a:rPr lang="en-US" sz="1200" dirty="0"/>
              <a:t> half GK restarts went long and straight to #10 who tries to flick it on for #9, to reduce the buildup time from the back.</a:t>
            </a:r>
            <a:endParaRPr sz="1200" dirty="0"/>
          </a:p>
        </p:txBody>
      </p:sp>
      <p:sp>
        <p:nvSpPr>
          <p:cNvPr id="23" name="object 23"/>
          <p:cNvSpPr/>
          <p:nvPr/>
        </p:nvSpPr>
        <p:spPr>
          <a:xfrm>
            <a:off x="533347" y="1691258"/>
            <a:ext cx="4433508" cy="2487079"/>
          </a:xfrm>
          <a:custGeom>
            <a:avLst/>
            <a:gdLst/>
            <a:ahLst/>
            <a:cxnLst/>
            <a:rect l="l" t="t" r="r" b="b"/>
            <a:pathLst>
              <a:path w="4432935" h="5170170">
                <a:moveTo>
                  <a:pt x="0" y="5169927"/>
                </a:moveTo>
                <a:lnTo>
                  <a:pt x="4432691" y="5169927"/>
                </a:lnTo>
                <a:lnTo>
                  <a:pt x="4432691" y="0"/>
                </a:lnTo>
                <a:lnTo>
                  <a:pt x="0" y="0"/>
                </a:lnTo>
                <a:lnTo>
                  <a:pt x="0" y="5169927"/>
                </a:lnTo>
                <a:close/>
              </a:path>
            </a:pathLst>
          </a:custGeom>
          <a:ln w="12700">
            <a:solidFill>
              <a:srgbClr val="BFBFBF"/>
            </a:solidFill>
          </a:ln>
        </p:spPr>
        <p:txBody>
          <a:bodyPr wrap="square" lIns="0" tIns="0" rIns="0" bIns="0" rtlCol="0"/>
          <a:lstStyle/>
          <a:p>
            <a:endParaRPr/>
          </a:p>
        </p:txBody>
      </p:sp>
      <p:pic>
        <p:nvPicPr>
          <p:cNvPr id="24" name="Image" descr="Image">
            <a:extLst>
              <a:ext uri="{FF2B5EF4-FFF2-40B4-BE49-F238E27FC236}">
                <a16:creationId xmlns:a16="http://schemas.microsoft.com/office/drawing/2014/main" id="{CD77E617-4643-4424-B23C-67914C27CC47}"/>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sp>
        <p:nvSpPr>
          <p:cNvPr id="31" name="object 23">
            <a:extLst>
              <a:ext uri="{FF2B5EF4-FFF2-40B4-BE49-F238E27FC236}">
                <a16:creationId xmlns:a16="http://schemas.microsoft.com/office/drawing/2014/main" id="{C2746A78-37E7-4DD8-A8E3-122511996079}"/>
              </a:ext>
            </a:extLst>
          </p:cNvPr>
          <p:cNvSpPr/>
          <p:nvPr/>
        </p:nvSpPr>
        <p:spPr>
          <a:xfrm>
            <a:off x="533347" y="4328565"/>
            <a:ext cx="4432935" cy="2487600"/>
          </a:xfrm>
          <a:custGeom>
            <a:avLst/>
            <a:gdLst/>
            <a:ahLst/>
            <a:cxnLst/>
            <a:rect l="l" t="t" r="r" b="b"/>
            <a:pathLst>
              <a:path w="4432935" h="5170170">
                <a:moveTo>
                  <a:pt x="0" y="5169927"/>
                </a:moveTo>
                <a:lnTo>
                  <a:pt x="4432691" y="5169927"/>
                </a:lnTo>
                <a:lnTo>
                  <a:pt x="4432691" y="0"/>
                </a:lnTo>
                <a:lnTo>
                  <a:pt x="0" y="0"/>
                </a:lnTo>
                <a:lnTo>
                  <a:pt x="0" y="5169927"/>
                </a:lnTo>
                <a:close/>
              </a:path>
            </a:pathLst>
          </a:custGeom>
          <a:ln w="12700">
            <a:solidFill>
              <a:srgbClr val="BFBFBF"/>
            </a:solidFill>
          </a:ln>
        </p:spPr>
        <p:txBody>
          <a:bodyPr wrap="square" lIns="0" tIns="0" rIns="0" bIns="0" rtlCol="0"/>
          <a:lstStyle/>
          <a:p>
            <a:endParaRPr/>
          </a:p>
        </p:txBody>
      </p:sp>
      <p:sp>
        <p:nvSpPr>
          <p:cNvPr id="32" name="object 32">
            <a:extLst>
              <a:ext uri="{FF2B5EF4-FFF2-40B4-BE49-F238E27FC236}">
                <a16:creationId xmlns:a16="http://schemas.microsoft.com/office/drawing/2014/main" id="{6EDB009E-18CB-4318-B1FD-3007DC9272EF}"/>
              </a:ext>
            </a:extLst>
          </p:cNvPr>
          <p:cNvSpPr/>
          <p:nvPr/>
        </p:nvSpPr>
        <p:spPr>
          <a:xfrm>
            <a:off x="5346699" y="1704746"/>
            <a:ext cx="4888153" cy="235097"/>
          </a:xfrm>
          <a:custGeom>
            <a:avLst/>
            <a:gdLst/>
            <a:ahLst/>
            <a:cxnLst/>
            <a:rect l="l" t="t" r="r" b="b"/>
            <a:pathLst>
              <a:path w="969010" h="210819">
                <a:moveTo>
                  <a:pt x="0" y="210502"/>
                </a:moveTo>
                <a:lnTo>
                  <a:pt x="968895" y="210502"/>
                </a:lnTo>
                <a:lnTo>
                  <a:pt x="968895" y="0"/>
                </a:lnTo>
                <a:lnTo>
                  <a:pt x="0" y="0"/>
                </a:lnTo>
                <a:lnTo>
                  <a:pt x="0" y="210502"/>
                </a:lnTo>
                <a:close/>
              </a:path>
            </a:pathLst>
          </a:custGeom>
          <a:ln w="12700">
            <a:solidFill>
              <a:srgbClr val="C7C8CA"/>
            </a:solidFill>
          </a:ln>
        </p:spPr>
        <p:txBody>
          <a:bodyPr wrap="square" lIns="0" tIns="0" rIns="0" bIns="0" rtlCol="0" anchor="ctr"/>
          <a:lstStyle/>
          <a:p>
            <a:pPr marL="105410" algn="ctr">
              <a:lnSpc>
                <a:spcPct val="100000"/>
              </a:lnSpc>
              <a:spcBef>
                <a:spcPts val="65"/>
              </a:spcBef>
            </a:pPr>
            <a:r>
              <a:rPr lang="en-GB" sz="1200" b="1" spc="140" dirty="0">
                <a:solidFill>
                  <a:srgbClr val="422360"/>
                </a:solidFill>
                <a:latin typeface="Arial"/>
                <a:cs typeface="Arial"/>
              </a:rPr>
              <a:t>GK RE-STARTS NOTES</a:t>
            </a:r>
            <a:r>
              <a:rPr lang="en-GB" sz="1200" b="1" spc="-170" dirty="0">
                <a:solidFill>
                  <a:srgbClr val="422360"/>
                </a:solidFill>
                <a:latin typeface="Arial"/>
                <a:cs typeface="Arial"/>
              </a:rPr>
              <a:t> </a:t>
            </a:r>
            <a:endParaRPr lang="en-GB" sz="1200" dirty="0">
              <a:latin typeface="Arial"/>
              <a:cs typeface="Arial"/>
            </a:endParaRPr>
          </a:p>
        </p:txBody>
      </p:sp>
      <p:pic>
        <p:nvPicPr>
          <p:cNvPr id="5" name="Picture 4">
            <a:extLst>
              <a:ext uri="{FF2B5EF4-FFF2-40B4-BE49-F238E27FC236}">
                <a16:creationId xmlns:a16="http://schemas.microsoft.com/office/drawing/2014/main" id="{D8DF7AFB-E957-5AE6-9854-AA5D1FB60366}"/>
              </a:ext>
            </a:extLst>
          </p:cNvPr>
          <p:cNvPicPr>
            <a:picLocks noChangeAspect="1"/>
          </p:cNvPicPr>
          <p:nvPr/>
        </p:nvPicPr>
        <p:blipFill>
          <a:blip r:embed="rId6"/>
          <a:stretch>
            <a:fillRect/>
          </a:stretch>
        </p:blipFill>
        <p:spPr>
          <a:xfrm>
            <a:off x="592048" y="1748573"/>
            <a:ext cx="4297452" cy="2337652"/>
          </a:xfrm>
          <a:prstGeom prst="rect">
            <a:avLst/>
          </a:prstGeom>
        </p:spPr>
      </p:pic>
      <p:pic>
        <p:nvPicPr>
          <p:cNvPr id="34" name="Picture 33">
            <a:extLst>
              <a:ext uri="{FF2B5EF4-FFF2-40B4-BE49-F238E27FC236}">
                <a16:creationId xmlns:a16="http://schemas.microsoft.com/office/drawing/2014/main" id="{615A2497-5FFE-4A7D-D530-B5CF27351666}"/>
              </a:ext>
            </a:extLst>
          </p:cNvPr>
          <p:cNvPicPr>
            <a:picLocks noChangeAspect="1"/>
          </p:cNvPicPr>
          <p:nvPr/>
        </p:nvPicPr>
        <p:blipFill>
          <a:blip r:embed="rId7"/>
          <a:stretch>
            <a:fillRect/>
          </a:stretch>
        </p:blipFill>
        <p:spPr>
          <a:xfrm>
            <a:off x="541352" y="4423862"/>
            <a:ext cx="4348147" cy="23764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6"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533348" y="1068939"/>
            <a:ext cx="9701504" cy="382156"/>
          </a:xfrm>
          <a:prstGeom prst="rect">
            <a:avLst/>
          </a:prstGeom>
        </p:spPr>
        <p:txBody>
          <a:bodyPr vert="horz" wrap="square" lIns="0" tIns="12700" rIns="0" bIns="0" rtlCol="0" anchor="ctr">
            <a:spAutoFit/>
          </a:bodyPr>
          <a:lstStyle/>
          <a:p>
            <a:pPr marL="12700" algn="ctr">
              <a:lnSpc>
                <a:spcPct val="100000"/>
              </a:lnSpc>
              <a:spcBef>
                <a:spcPts val="100"/>
              </a:spcBef>
            </a:pPr>
            <a:r>
              <a:rPr lang="en-GB" spc="160" dirty="0"/>
              <a:t>2</a:t>
            </a:r>
            <a:r>
              <a:rPr lang="en-GB" spc="160" baseline="30000" dirty="0"/>
              <a:t>nd</a:t>
            </a:r>
            <a:r>
              <a:rPr lang="en-GB" spc="160" dirty="0"/>
              <a:t> PHASE MIDDLE THIRD</a:t>
            </a:r>
            <a:endParaRPr spc="100" dirty="0"/>
          </a:p>
        </p:txBody>
      </p:sp>
      <p:sp>
        <p:nvSpPr>
          <p:cNvPr id="21" name="object 21"/>
          <p:cNvSpPr/>
          <p:nvPr/>
        </p:nvSpPr>
        <p:spPr>
          <a:xfrm>
            <a:off x="5363768" y="2101438"/>
            <a:ext cx="5164532" cy="4499388"/>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r>
              <a:rPr lang="en-US" sz="1200" dirty="0"/>
              <a:t>  When playing in 1-3-3-4, balls were played to CB and plays it into the midfield.</a:t>
            </a:r>
          </a:p>
          <a:p>
            <a:endParaRPr lang="en-US" sz="1200" dirty="0"/>
          </a:p>
          <a:p>
            <a:r>
              <a:rPr lang="en-US" sz="1200" dirty="0"/>
              <a:t>• Little interchange of passing, as the passes in the midfields were more of creating spaces for 1-2s and trying to play out of the press while pushing forward.</a:t>
            </a:r>
          </a:p>
          <a:p>
            <a:endParaRPr lang="en-US" sz="1200" dirty="0"/>
          </a:p>
          <a:p>
            <a:r>
              <a:rPr lang="en-US" sz="1200" dirty="0"/>
              <a:t>• Retaining possession and dictating the play was the approach. Very few runners upfront, which limited the number of through balls played into the final third.</a:t>
            </a:r>
          </a:p>
          <a:p>
            <a:endParaRPr lang="en-US" sz="1200" dirty="0"/>
          </a:p>
          <a:p>
            <a:endParaRPr lang="en-US" sz="1200" dirty="0"/>
          </a:p>
          <a:p>
            <a:r>
              <a:rPr lang="en-US" sz="1200" dirty="0"/>
              <a:t>• The slow build up play, gave them numbers in the final third, and the short interchange created spaces behind the press.</a:t>
            </a:r>
          </a:p>
          <a:p>
            <a:r>
              <a:rPr lang="en-US" sz="1200" dirty="0"/>
              <a:t> </a:t>
            </a:r>
          </a:p>
          <a:p>
            <a:r>
              <a:rPr lang="en-US" sz="1200" dirty="0"/>
              <a:t>Having more players moving into the final third, gave them control in the opposition half, where possessions was quickly regained and sent back to the GK to restart the play as shown by the animation here.  </a:t>
            </a:r>
            <a:endParaRPr dirty="0"/>
          </a:p>
        </p:txBody>
      </p:sp>
      <p:sp>
        <p:nvSpPr>
          <p:cNvPr id="23" name="object 23"/>
          <p:cNvSpPr/>
          <p:nvPr/>
        </p:nvSpPr>
        <p:spPr>
          <a:xfrm>
            <a:off x="533347" y="1691258"/>
            <a:ext cx="4433508" cy="2487079"/>
          </a:xfrm>
          <a:custGeom>
            <a:avLst/>
            <a:gdLst/>
            <a:ahLst/>
            <a:cxnLst/>
            <a:rect l="l" t="t" r="r" b="b"/>
            <a:pathLst>
              <a:path w="4432935" h="5170170">
                <a:moveTo>
                  <a:pt x="0" y="5169927"/>
                </a:moveTo>
                <a:lnTo>
                  <a:pt x="4432691" y="5169927"/>
                </a:lnTo>
                <a:lnTo>
                  <a:pt x="4432691" y="0"/>
                </a:lnTo>
                <a:lnTo>
                  <a:pt x="0" y="0"/>
                </a:lnTo>
                <a:lnTo>
                  <a:pt x="0" y="5169927"/>
                </a:lnTo>
                <a:close/>
              </a:path>
            </a:pathLst>
          </a:custGeom>
          <a:ln w="12700">
            <a:solidFill>
              <a:srgbClr val="BFBFBF"/>
            </a:solidFill>
          </a:ln>
        </p:spPr>
        <p:txBody>
          <a:bodyPr wrap="square" lIns="0" tIns="0" rIns="0" bIns="0" rtlCol="0"/>
          <a:lstStyle/>
          <a:p>
            <a:endParaRPr/>
          </a:p>
        </p:txBody>
      </p:sp>
      <p:pic>
        <p:nvPicPr>
          <p:cNvPr id="24" name="Image" descr="Image">
            <a:extLst>
              <a:ext uri="{FF2B5EF4-FFF2-40B4-BE49-F238E27FC236}">
                <a16:creationId xmlns:a16="http://schemas.microsoft.com/office/drawing/2014/main" id="{CD77E617-4643-4424-B23C-67914C27CC47}"/>
              </a:ext>
            </a:extLst>
          </p:cNvPr>
          <p:cNvPicPr>
            <a:picLocks noChangeAspect="1"/>
          </p:cNvPicPr>
          <p:nvPr/>
        </p:nvPicPr>
        <p:blipFill>
          <a:blip r:embed="rId7"/>
          <a:stretch>
            <a:fillRect/>
          </a:stretch>
        </p:blipFill>
        <p:spPr>
          <a:xfrm>
            <a:off x="4827016" y="67262"/>
            <a:ext cx="1001901" cy="951379"/>
          </a:xfrm>
          <a:prstGeom prst="rect">
            <a:avLst/>
          </a:prstGeom>
          <a:ln w="12700">
            <a:miter lim="400000"/>
          </a:ln>
        </p:spPr>
      </p:pic>
      <p:sp>
        <p:nvSpPr>
          <p:cNvPr id="31" name="object 23">
            <a:extLst>
              <a:ext uri="{FF2B5EF4-FFF2-40B4-BE49-F238E27FC236}">
                <a16:creationId xmlns:a16="http://schemas.microsoft.com/office/drawing/2014/main" id="{C2746A78-37E7-4DD8-A8E3-122511996079}"/>
              </a:ext>
            </a:extLst>
          </p:cNvPr>
          <p:cNvSpPr/>
          <p:nvPr/>
        </p:nvSpPr>
        <p:spPr>
          <a:xfrm>
            <a:off x="533347" y="4328565"/>
            <a:ext cx="4432935" cy="2487600"/>
          </a:xfrm>
          <a:custGeom>
            <a:avLst/>
            <a:gdLst/>
            <a:ahLst/>
            <a:cxnLst/>
            <a:rect l="l" t="t" r="r" b="b"/>
            <a:pathLst>
              <a:path w="4432935" h="5170170">
                <a:moveTo>
                  <a:pt x="0" y="5169927"/>
                </a:moveTo>
                <a:lnTo>
                  <a:pt x="4432691" y="5169927"/>
                </a:lnTo>
                <a:lnTo>
                  <a:pt x="4432691" y="0"/>
                </a:lnTo>
                <a:lnTo>
                  <a:pt x="0" y="0"/>
                </a:lnTo>
                <a:lnTo>
                  <a:pt x="0" y="5169927"/>
                </a:lnTo>
                <a:close/>
              </a:path>
            </a:pathLst>
          </a:custGeom>
          <a:ln w="12700">
            <a:solidFill>
              <a:srgbClr val="BFBFBF"/>
            </a:solidFill>
          </a:ln>
        </p:spPr>
        <p:txBody>
          <a:bodyPr wrap="square" lIns="0" tIns="0" rIns="0" bIns="0" rtlCol="0"/>
          <a:lstStyle/>
          <a:p>
            <a:endParaRPr/>
          </a:p>
        </p:txBody>
      </p:sp>
      <p:sp>
        <p:nvSpPr>
          <p:cNvPr id="32" name="object 32">
            <a:extLst>
              <a:ext uri="{FF2B5EF4-FFF2-40B4-BE49-F238E27FC236}">
                <a16:creationId xmlns:a16="http://schemas.microsoft.com/office/drawing/2014/main" id="{6EDB009E-18CB-4318-B1FD-3007DC9272EF}"/>
              </a:ext>
            </a:extLst>
          </p:cNvPr>
          <p:cNvSpPr/>
          <p:nvPr/>
        </p:nvSpPr>
        <p:spPr>
          <a:xfrm>
            <a:off x="5346699" y="1704746"/>
            <a:ext cx="4888153" cy="235097"/>
          </a:xfrm>
          <a:custGeom>
            <a:avLst/>
            <a:gdLst/>
            <a:ahLst/>
            <a:cxnLst/>
            <a:rect l="l" t="t" r="r" b="b"/>
            <a:pathLst>
              <a:path w="969010" h="210819">
                <a:moveTo>
                  <a:pt x="0" y="210502"/>
                </a:moveTo>
                <a:lnTo>
                  <a:pt x="968895" y="210502"/>
                </a:lnTo>
                <a:lnTo>
                  <a:pt x="968895" y="0"/>
                </a:lnTo>
                <a:lnTo>
                  <a:pt x="0" y="0"/>
                </a:lnTo>
                <a:lnTo>
                  <a:pt x="0" y="210502"/>
                </a:lnTo>
                <a:close/>
              </a:path>
            </a:pathLst>
          </a:custGeom>
          <a:ln w="12700">
            <a:solidFill>
              <a:srgbClr val="C7C8CA"/>
            </a:solidFill>
          </a:ln>
        </p:spPr>
        <p:txBody>
          <a:bodyPr wrap="square" lIns="0" tIns="0" rIns="0" bIns="0" rtlCol="0" anchor="ctr"/>
          <a:lstStyle/>
          <a:p>
            <a:pPr marL="105410" algn="ctr">
              <a:lnSpc>
                <a:spcPct val="100000"/>
              </a:lnSpc>
              <a:spcBef>
                <a:spcPts val="65"/>
              </a:spcBef>
            </a:pPr>
            <a:r>
              <a:rPr lang="en-GB" sz="1200" b="1" spc="140" dirty="0">
                <a:solidFill>
                  <a:srgbClr val="422360"/>
                </a:solidFill>
                <a:latin typeface="Arial"/>
                <a:cs typeface="Arial"/>
              </a:rPr>
              <a:t>NOTES</a:t>
            </a:r>
            <a:r>
              <a:rPr lang="en-GB" sz="1200" b="1" spc="-170" dirty="0">
                <a:solidFill>
                  <a:srgbClr val="422360"/>
                </a:solidFill>
                <a:latin typeface="Arial"/>
                <a:cs typeface="Arial"/>
              </a:rPr>
              <a:t> </a:t>
            </a:r>
            <a:endParaRPr lang="en-GB" sz="1200" dirty="0">
              <a:latin typeface="Arial"/>
              <a:cs typeface="Arial"/>
            </a:endParaRPr>
          </a:p>
        </p:txBody>
      </p:sp>
      <p:pic>
        <p:nvPicPr>
          <p:cNvPr id="4" name="Picture 3">
            <a:extLst>
              <a:ext uri="{FF2B5EF4-FFF2-40B4-BE49-F238E27FC236}">
                <a16:creationId xmlns:a16="http://schemas.microsoft.com/office/drawing/2014/main" id="{39CAA412-EBDD-D523-870A-F2694C574395}"/>
              </a:ext>
            </a:extLst>
          </p:cNvPr>
          <p:cNvPicPr>
            <a:picLocks noChangeAspect="1"/>
          </p:cNvPicPr>
          <p:nvPr/>
        </p:nvPicPr>
        <p:blipFill>
          <a:blip r:embed="rId8"/>
          <a:stretch>
            <a:fillRect/>
          </a:stretch>
        </p:blipFill>
        <p:spPr>
          <a:xfrm>
            <a:off x="622300" y="1800225"/>
            <a:ext cx="4267200" cy="2354053"/>
          </a:xfrm>
          <a:prstGeom prst="rect">
            <a:avLst/>
          </a:prstGeom>
        </p:spPr>
      </p:pic>
      <p:pic>
        <p:nvPicPr>
          <p:cNvPr id="5" name="20260129-1023-00.0477434">
            <a:hlinkClick r:id="" action="ppaction://media"/>
            <a:extLst>
              <a:ext uri="{FF2B5EF4-FFF2-40B4-BE49-F238E27FC236}">
                <a16:creationId xmlns:a16="http://schemas.microsoft.com/office/drawing/2014/main" id="{5CE8BD6B-CBCF-B82A-F9F1-AB19B459D7D4}"/>
              </a:ext>
            </a:extLst>
          </p:cNvPr>
          <p:cNvPicPr>
            <a:picLocks noChangeAspect="1"/>
          </p:cNvPicPr>
          <p:nvPr>
            <a:videoFile r:link="rId1"/>
            <p:extLst>
              <p:ext uri="{DAA4B4D4-6D71-4841-9C94-3DE7FCFB9230}">
                <p14:media xmlns:p14="http://schemas.microsoft.com/office/powerpoint/2010/main" r:embed="rId2">
                  <p14:trim st="6722" end="1361.9791"/>
                </p14:media>
              </p:ext>
            </p:extLst>
          </p:nvPr>
        </p:nvPicPr>
        <p:blipFill>
          <a:blip r:embed="rId9"/>
          <a:stretch>
            <a:fillRect/>
          </a:stretch>
        </p:blipFill>
        <p:spPr>
          <a:xfrm>
            <a:off x="533348" y="4320914"/>
            <a:ext cx="4432352" cy="2432311"/>
          </a:xfrm>
          <a:prstGeom prst="rect">
            <a:avLst/>
          </a:prstGeom>
        </p:spPr>
      </p:pic>
    </p:spTree>
    <p:extLst>
      <p:ext uri="{BB962C8B-B14F-4D97-AF65-F5344CB8AC3E}">
        <p14:creationId xmlns:p14="http://schemas.microsoft.com/office/powerpoint/2010/main" val="36820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36481" y="194627"/>
            <a:ext cx="1374140" cy="177800"/>
          </a:xfrm>
          <a:prstGeom prst="rect">
            <a:avLst/>
          </a:prstGeom>
        </p:spPr>
        <p:txBody>
          <a:bodyPr vert="horz" wrap="square" lIns="0" tIns="12700" rIns="0" bIns="0" rtlCol="0">
            <a:spAutoFit/>
          </a:bodyPr>
          <a:lstStyle/>
          <a:p>
            <a:pPr marL="12700">
              <a:lnSpc>
                <a:spcPct val="100000"/>
              </a:lnSpc>
              <a:spcBef>
                <a:spcPts val="100"/>
              </a:spcBef>
            </a:pPr>
            <a:r>
              <a:rPr sz="1000" b="1" spc="55" dirty="0">
                <a:solidFill>
                  <a:srgbClr val="FFFFFF"/>
                </a:solidFill>
                <a:latin typeface="Arial"/>
                <a:cs typeface="Arial"/>
              </a:rPr>
              <a:t>SCOUTING</a:t>
            </a:r>
            <a:r>
              <a:rPr sz="1000" b="1" spc="150" dirty="0">
                <a:solidFill>
                  <a:srgbClr val="FFFFFF"/>
                </a:solidFill>
                <a:latin typeface="Arial"/>
                <a:cs typeface="Arial"/>
              </a:rPr>
              <a:t> </a:t>
            </a:r>
            <a:r>
              <a:rPr sz="1000" b="1" spc="35" dirty="0">
                <a:solidFill>
                  <a:srgbClr val="FFFFFF"/>
                </a:solidFill>
                <a:latin typeface="Arial"/>
                <a:cs typeface="Arial"/>
              </a:rPr>
              <a:t>REPORT</a:t>
            </a:r>
            <a:endParaRPr sz="1000">
              <a:latin typeface="Arial"/>
              <a:cs typeface="Arial"/>
            </a:endParaRPr>
          </a:p>
        </p:txBody>
      </p:sp>
      <p:sp>
        <p:nvSpPr>
          <p:cNvPr id="8" name="object 8"/>
          <p:cNvSpPr/>
          <p:nvPr/>
        </p:nvSpPr>
        <p:spPr>
          <a:xfrm>
            <a:off x="457200" y="7102805"/>
            <a:ext cx="9777730" cy="0"/>
          </a:xfrm>
          <a:custGeom>
            <a:avLst/>
            <a:gdLst/>
            <a:ahLst/>
            <a:cxnLst/>
            <a:rect l="l" t="t" r="r" b="b"/>
            <a:pathLst>
              <a:path w="9777730">
                <a:moveTo>
                  <a:pt x="0" y="0"/>
                </a:moveTo>
                <a:lnTo>
                  <a:pt x="9777603" y="0"/>
                </a:lnTo>
              </a:path>
            </a:pathLst>
          </a:custGeom>
          <a:ln w="12700">
            <a:solidFill>
              <a:srgbClr val="C7C8CA"/>
            </a:solidFill>
          </a:ln>
        </p:spPr>
        <p:txBody>
          <a:bodyPr wrap="square" lIns="0" tIns="0" rIns="0" bIns="0" rtlCol="0"/>
          <a:lstStyle/>
          <a:p>
            <a:endParaRPr/>
          </a:p>
        </p:txBody>
      </p:sp>
      <p:sp>
        <p:nvSpPr>
          <p:cNvPr id="9" name="object 9"/>
          <p:cNvSpPr/>
          <p:nvPr/>
        </p:nvSpPr>
        <p:spPr>
          <a:xfrm>
            <a:off x="1488363" y="326694"/>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0" name="object 10"/>
          <p:cNvSpPr/>
          <p:nvPr/>
        </p:nvSpPr>
        <p:spPr>
          <a:xfrm>
            <a:off x="147598" y="136423"/>
            <a:ext cx="1680210" cy="331470"/>
          </a:xfrm>
          <a:custGeom>
            <a:avLst/>
            <a:gdLst/>
            <a:ahLst/>
            <a:cxnLst/>
            <a:rect l="l" t="t" r="r" b="b"/>
            <a:pathLst>
              <a:path w="1680210" h="331470">
                <a:moveTo>
                  <a:pt x="1679968" y="0"/>
                </a:moveTo>
                <a:lnTo>
                  <a:pt x="0" y="0"/>
                </a:lnTo>
                <a:lnTo>
                  <a:pt x="0" y="331470"/>
                </a:lnTo>
                <a:lnTo>
                  <a:pt x="1679968" y="331470"/>
                </a:lnTo>
                <a:lnTo>
                  <a:pt x="1679968" y="321310"/>
                </a:lnTo>
                <a:lnTo>
                  <a:pt x="10795" y="321310"/>
                </a:lnTo>
                <a:lnTo>
                  <a:pt x="10795" y="10160"/>
                </a:lnTo>
                <a:lnTo>
                  <a:pt x="1679968" y="10160"/>
                </a:lnTo>
                <a:lnTo>
                  <a:pt x="1679968" y="0"/>
                </a:lnTo>
                <a:close/>
              </a:path>
              <a:path w="1680210" h="331470">
                <a:moveTo>
                  <a:pt x="1679968" y="10160"/>
                </a:moveTo>
                <a:lnTo>
                  <a:pt x="773734" y="10160"/>
                </a:lnTo>
                <a:lnTo>
                  <a:pt x="894956" y="321310"/>
                </a:lnTo>
                <a:lnTo>
                  <a:pt x="1679968" y="321310"/>
                </a:lnTo>
                <a:lnTo>
                  <a:pt x="1679968" y="241300"/>
                </a:lnTo>
                <a:lnTo>
                  <a:pt x="1359154" y="241300"/>
                </a:lnTo>
                <a:lnTo>
                  <a:pt x="1352819" y="240030"/>
                </a:lnTo>
                <a:lnTo>
                  <a:pt x="967003" y="240030"/>
                </a:lnTo>
                <a:lnTo>
                  <a:pt x="967003" y="180340"/>
                </a:lnTo>
                <a:lnTo>
                  <a:pt x="1352819" y="180340"/>
                </a:lnTo>
                <a:lnTo>
                  <a:pt x="1359154" y="179070"/>
                </a:lnTo>
                <a:lnTo>
                  <a:pt x="1679968" y="179070"/>
                </a:lnTo>
                <a:lnTo>
                  <a:pt x="1679968" y="153670"/>
                </a:lnTo>
                <a:lnTo>
                  <a:pt x="930474" y="153670"/>
                </a:lnTo>
                <a:lnTo>
                  <a:pt x="923507" y="151130"/>
                </a:lnTo>
                <a:lnTo>
                  <a:pt x="917648" y="148590"/>
                </a:lnTo>
                <a:lnTo>
                  <a:pt x="912837" y="144780"/>
                </a:lnTo>
                <a:lnTo>
                  <a:pt x="919949" y="134620"/>
                </a:lnTo>
                <a:lnTo>
                  <a:pt x="949807" y="134620"/>
                </a:lnTo>
                <a:lnTo>
                  <a:pt x="949807" y="132080"/>
                </a:lnTo>
                <a:lnTo>
                  <a:pt x="944524" y="129540"/>
                </a:lnTo>
                <a:lnTo>
                  <a:pt x="937514" y="128270"/>
                </a:lnTo>
                <a:lnTo>
                  <a:pt x="929787" y="127000"/>
                </a:lnTo>
                <a:lnTo>
                  <a:pt x="922459" y="123190"/>
                </a:lnTo>
                <a:lnTo>
                  <a:pt x="916991" y="118110"/>
                </a:lnTo>
                <a:lnTo>
                  <a:pt x="914844" y="110490"/>
                </a:lnTo>
                <a:lnTo>
                  <a:pt x="916433" y="102870"/>
                </a:lnTo>
                <a:lnTo>
                  <a:pt x="921000" y="97790"/>
                </a:lnTo>
                <a:lnTo>
                  <a:pt x="928249" y="93980"/>
                </a:lnTo>
                <a:lnTo>
                  <a:pt x="937882" y="92710"/>
                </a:lnTo>
                <a:lnTo>
                  <a:pt x="1021678" y="92710"/>
                </a:lnTo>
                <a:lnTo>
                  <a:pt x="1027912" y="91440"/>
                </a:lnTo>
                <a:lnTo>
                  <a:pt x="1679968" y="91440"/>
                </a:lnTo>
                <a:lnTo>
                  <a:pt x="1679968" y="10160"/>
                </a:lnTo>
                <a:close/>
              </a:path>
              <a:path w="1680210" h="331470">
                <a:moveTo>
                  <a:pt x="1679968" y="179070"/>
                </a:moveTo>
                <a:lnTo>
                  <a:pt x="1359154" y="179070"/>
                </a:lnTo>
                <a:lnTo>
                  <a:pt x="1371877" y="181610"/>
                </a:lnTo>
                <a:lnTo>
                  <a:pt x="1381937" y="187960"/>
                </a:lnTo>
                <a:lnTo>
                  <a:pt x="1388550" y="198120"/>
                </a:lnTo>
                <a:lnTo>
                  <a:pt x="1390929" y="210820"/>
                </a:lnTo>
                <a:lnTo>
                  <a:pt x="1388550" y="223520"/>
                </a:lnTo>
                <a:lnTo>
                  <a:pt x="1381937" y="232410"/>
                </a:lnTo>
                <a:lnTo>
                  <a:pt x="1371877" y="238760"/>
                </a:lnTo>
                <a:lnTo>
                  <a:pt x="1359154" y="241300"/>
                </a:lnTo>
                <a:lnTo>
                  <a:pt x="1679968" y="241300"/>
                </a:lnTo>
                <a:lnTo>
                  <a:pt x="1679968" y="240030"/>
                </a:lnTo>
                <a:lnTo>
                  <a:pt x="1427327" y="240030"/>
                </a:lnTo>
                <a:lnTo>
                  <a:pt x="1427327" y="180340"/>
                </a:lnTo>
                <a:lnTo>
                  <a:pt x="1679968" y="180340"/>
                </a:lnTo>
                <a:lnTo>
                  <a:pt x="1679968" y="179070"/>
                </a:lnTo>
                <a:close/>
              </a:path>
              <a:path w="1680210" h="331470">
                <a:moveTo>
                  <a:pt x="979932" y="200660"/>
                </a:moveTo>
                <a:lnTo>
                  <a:pt x="979932" y="240030"/>
                </a:lnTo>
                <a:lnTo>
                  <a:pt x="1008875" y="240030"/>
                </a:lnTo>
                <a:lnTo>
                  <a:pt x="979932" y="200660"/>
                </a:lnTo>
                <a:close/>
              </a:path>
              <a:path w="1680210" h="331470">
                <a:moveTo>
                  <a:pt x="1060665" y="180340"/>
                </a:moveTo>
                <a:lnTo>
                  <a:pt x="1021346" y="180340"/>
                </a:lnTo>
                <a:lnTo>
                  <a:pt x="1021346" y="240030"/>
                </a:lnTo>
                <a:lnTo>
                  <a:pt x="1060665" y="240030"/>
                </a:lnTo>
                <a:lnTo>
                  <a:pt x="1060665" y="180340"/>
                </a:lnTo>
                <a:close/>
              </a:path>
              <a:path w="1680210" h="331470">
                <a:moveTo>
                  <a:pt x="1155065" y="191770"/>
                </a:moveTo>
                <a:lnTo>
                  <a:pt x="1073594" y="191770"/>
                </a:lnTo>
                <a:lnTo>
                  <a:pt x="1073594" y="204470"/>
                </a:lnTo>
                <a:lnTo>
                  <a:pt x="1103007" y="204470"/>
                </a:lnTo>
                <a:lnTo>
                  <a:pt x="1103007" y="215900"/>
                </a:lnTo>
                <a:lnTo>
                  <a:pt x="1073594" y="215900"/>
                </a:lnTo>
                <a:lnTo>
                  <a:pt x="1073594" y="229870"/>
                </a:lnTo>
                <a:lnTo>
                  <a:pt x="1103642" y="229870"/>
                </a:lnTo>
                <a:lnTo>
                  <a:pt x="1103642" y="240030"/>
                </a:lnTo>
                <a:lnTo>
                  <a:pt x="1155065" y="240030"/>
                </a:lnTo>
                <a:lnTo>
                  <a:pt x="1155065" y="191770"/>
                </a:lnTo>
                <a:close/>
              </a:path>
              <a:path w="1680210" h="331470">
                <a:moveTo>
                  <a:pt x="1215415" y="180340"/>
                </a:moveTo>
                <a:lnTo>
                  <a:pt x="1185748" y="180340"/>
                </a:lnTo>
                <a:lnTo>
                  <a:pt x="1185748" y="191770"/>
                </a:lnTo>
                <a:lnTo>
                  <a:pt x="1168082" y="191770"/>
                </a:lnTo>
                <a:lnTo>
                  <a:pt x="1168082" y="240030"/>
                </a:lnTo>
                <a:lnTo>
                  <a:pt x="1232801" y="240030"/>
                </a:lnTo>
                <a:lnTo>
                  <a:pt x="1215415" y="180340"/>
                </a:lnTo>
                <a:close/>
              </a:path>
              <a:path w="1680210" h="331470">
                <a:moveTo>
                  <a:pt x="1257109" y="199390"/>
                </a:moveTo>
                <a:lnTo>
                  <a:pt x="1246555" y="240030"/>
                </a:lnTo>
                <a:lnTo>
                  <a:pt x="1267764" y="240030"/>
                </a:lnTo>
                <a:lnTo>
                  <a:pt x="1257109" y="199390"/>
                </a:lnTo>
                <a:close/>
              </a:path>
              <a:path w="1680210" h="331470">
                <a:moveTo>
                  <a:pt x="1352819" y="180340"/>
                </a:moveTo>
                <a:lnTo>
                  <a:pt x="1298803" y="180340"/>
                </a:lnTo>
                <a:lnTo>
                  <a:pt x="1281506" y="240030"/>
                </a:lnTo>
                <a:lnTo>
                  <a:pt x="1352819" y="240030"/>
                </a:lnTo>
                <a:lnTo>
                  <a:pt x="1346484" y="238760"/>
                </a:lnTo>
                <a:lnTo>
                  <a:pt x="1336454" y="232410"/>
                </a:lnTo>
                <a:lnTo>
                  <a:pt x="1329855" y="223520"/>
                </a:lnTo>
                <a:lnTo>
                  <a:pt x="1327480" y="210820"/>
                </a:lnTo>
                <a:lnTo>
                  <a:pt x="1329855" y="198120"/>
                </a:lnTo>
                <a:lnTo>
                  <a:pt x="1336454" y="187960"/>
                </a:lnTo>
                <a:lnTo>
                  <a:pt x="1346484" y="181610"/>
                </a:lnTo>
                <a:lnTo>
                  <a:pt x="1352819" y="180340"/>
                </a:lnTo>
                <a:close/>
              </a:path>
              <a:path w="1680210" h="331470">
                <a:moveTo>
                  <a:pt x="1449730" y="219710"/>
                </a:moveTo>
                <a:lnTo>
                  <a:pt x="1440256" y="219710"/>
                </a:lnTo>
                <a:lnTo>
                  <a:pt x="1440256" y="240030"/>
                </a:lnTo>
                <a:lnTo>
                  <a:pt x="1461655" y="240030"/>
                </a:lnTo>
                <a:lnTo>
                  <a:pt x="1449730" y="219710"/>
                </a:lnTo>
                <a:close/>
              </a:path>
              <a:path w="1680210" h="331470">
                <a:moveTo>
                  <a:pt x="1513179" y="180340"/>
                </a:moveTo>
                <a:lnTo>
                  <a:pt x="1455737" y="180340"/>
                </a:lnTo>
                <a:lnTo>
                  <a:pt x="1464260" y="181610"/>
                </a:lnTo>
                <a:lnTo>
                  <a:pt x="1470679" y="185420"/>
                </a:lnTo>
                <a:lnTo>
                  <a:pt x="1474725" y="191770"/>
                </a:lnTo>
                <a:lnTo>
                  <a:pt x="1476133" y="199390"/>
                </a:lnTo>
                <a:lnTo>
                  <a:pt x="1476133" y="210820"/>
                </a:lnTo>
                <a:lnTo>
                  <a:pt x="1469390" y="215900"/>
                </a:lnTo>
                <a:lnTo>
                  <a:pt x="1462836" y="217170"/>
                </a:lnTo>
                <a:lnTo>
                  <a:pt x="1476489" y="240030"/>
                </a:lnTo>
                <a:lnTo>
                  <a:pt x="1513179" y="240030"/>
                </a:lnTo>
                <a:lnTo>
                  <a:pt x="1513179" y="180340"/>
                </a:lnTo>
                <a:close/>
              </a:path>
              <a:path w="1680210" h="331470">
                <a:moveTo>
                  <a:pt x="1530832" y="217170"/>
                </a:moveTo>
                <a:lnTo>
                  <a:pt x="1526108" y="222250"/>
                </a:lnTo>
                <a:lnTo>
                  <a:pt x="1526108" y="240030"/>
                </a:lnTo>
                <a:lnTo>
                  <a:pt x="1549222" y="240030"/>
                </a:lnTo>
                <a:lnTo>
                  <a:pt x="1530832" y="217170"/>
                </a:lnTo>
                <a:close/>
              </a:path>
              <a:path w="1680210" h="331470">
                <a:moveTo>
                  <a:pt x="1679968" y="180340"/>
                </a:moveTo>
                <a:lnTo>
                  <a:pt x="1563522" y="180340"/>
                </a:lnTo>
                <a:lnTo>
                  <a:pt x="1539392" y="208280"/>
                </a:lnTo>
                <a:lnTo>
                  <a:pt x="1565160" y="240030"/>
                </a:lnTo>
                <a:lnTo>
                  <a:pt x="1679968" y="240030"/>
                </a:lnTo>
                <a:lnTo>
                  <a:pt x="1679968" y="180340"/>
                </a:lnTo>
                <a:close/>
              </a:path>
              <a:path w="1680210" h="331470">
                <a:moveTo>
                  <a:pt x="1252105" y="180340"/>
                </a:moveTo>
                <a:lnTo>
                  <a:pt x="1229893" y="180340"/>
                </a:lnTo>
                <a:lnTo>
                  <a:pt x="1240548" y="223520"/>
                </a:lnTo>
                <a:lnTo>
                  <a:pt x="1252105" y="180340"/>
                </a:lnTo>
                <a:close/>
              </a:path>
              <a:path w="1680210" h="331470">
                <a:moveTo>
                  <a:pt x="1284236" y="180340"/>
                </a:moveTo>
                <a:lnTo>
                  <a:pt x="1262214" y="180340"/>
                </a:lnTo>
                <a:lnTo>
                  <a:pt x="1273683" y="223520"/>
                </a:lnTo>
                <a:lnTo>
                  <a:pt x="1284236" y="180340"/>
                </a:lnTo>
                <a:close/>
              </a:path>
              <a:path w="1680210" h="331470">
                <a:moveTo>
                  <a:pt x="1008430" y="180340"/>
                </a:moveTo>
                <a:lnTo>
                  <a:pt x="980300" y="180340"/>
                </a:lnTo>
                <a:lnTo>
                  <a:pt x="1008430" y="219710"/>
                </a:lnTo>
                <a:lnTo>
                  <a:pt x="1008430" y="180340"/>
                </a:lnTo>
                <a:close/>
              </a:path>
              <a:path w="1680210" h="331470">
                <a:moveTo>
                  <a:pt x="1547583" y="180340"/>
                </a:moveTo>
                <a:lnTo>
                  <a:pt x="1526108" y="180340"/>
                </a:lnTo>
                <a:lnTo>
                  <a:pt x="1526108" y="207010"/>
                </a:lnTo>
                <a:lnTo>
                  <a:pt x="1547583" y="180340"/>
                </a:lnTo>
                <a:close/>
              </a:path>
              <a:path w="1680210" h="331470">
                <a:moveTo>
                  <a:pt x="1137323" y="180340"/>
                </a:moveTo>
                <a:lnTo>
                  <a:pt x="1103642" y="180340"/>
                </a:lnTo>
                <a:lnTo>
                  <a:pt x="1103642" y="191770"/>
                </a:lnTo>
                <a:lnTo>
                  <a:pt x="1137323" y="191770"/>
                </a:lnTo>
                <a:lnTo>
                  <a:pt x="1137323" y="180340"/>
                </a:lnTo>
                <a:close/>
              </a:path>
              <a:path w="1680210" h="331470">
                <a:moveTo>
                  <a:pt x="942886" y="102870"/>
                </a:moveTo>
                <a:lnTo>
                  <a:pt x="931138" y="102870"/>
                </a:lnTo>
                <a:lnTo>
                  <a:pt x="928052" y="105410"/>
                </a:lnTo>
                <a:lnTo>
                  <a:pt x="928052" y="113030"/>
                </a:lnTo>
                <a:lnTo>
                  <a:pt x="933145" y="114300"/>
                </a:lnTo>
                <a:lnTo>
                  <a:pt x="940155" y="116840"/>
                </a:lnTo>
                <a:lnTo>
                  <a:pt x="947933" y="118110"/>
                </a:lnTo>
                <a:lnTo>
                  <a:pt x="955287" y="121920"/>
                </a:lnTo>
                <a:lnTo>
                  <a:pt x="960765" y="127000"/>
                </a:lnTo>
                <a:lnTo>
                  <a:pt x="962914" y="134620"/>
                </a:lnTo>
                <a:lnTo>
                  <a:pt x="961419" y="142240"/>
                </a:lnTo>
                <a:lnTo>
                  <a:pt x="956903" y="148590"/>
                </a:lnTo>
                <a:lnTo>
                  <a:pt x="949315" y="152400"/>
                </a:lnTo>
                <a:lnTo>
                  <a:pt x="938606" y="153670"/>
                </a:lnTo>
                <a:lnTo>
                  <a:pt x="1027912" y="153670"/>
                </a:lnTo>
                <a:lnTo>
                  <a:pt x="1015443" y="152400"/>
                </a:lnTo>
                <a:lnTo>
                  <a:pt x="1005322" y="146050"/>
                </a:lnTo>
                <a:lnTo>
                  <a:pt x="998530" y="135890"/>
                </a:lnTo>
                <a:lnTo>
                  <a:pt x="996048" y="123190"/>
                </a:lnTo>
                <a:lnTo>
                  <a:pt x="998530" y="110490"/>
                </a:lnTo>
                <a:lnTo>
                  <a:pt x="999379" y="109220"/>
                </a:lnTo>
                <a:lnTo>
                  <a:pt x="954354" y="109220"/>
                </a:lnTo>
                <a:lnTo>
                  <a:pt x="949439" y="105410"/>
                </a:lnTo>
                <a:lnTo>
                  <a:pt x="942886" y="102870"/>
                </a:lnTo>
                <a:close/>
              </a:path>
              <a:path w="1680210" h="331470">
                <a:moveTo>
                  <a:pt x="1088027" y="134620"/>
                </a:moveTo>
                <a:lnTo>
                  <a:pt x="1042657" y="134620"/>
                </a:lnTo>
                <a:lnTo>
                  <a:pt x="1053757" y="139700"/>
                </a:lnTo>
                <a:lnTo>
                  <a:pt x="1049820" y="144780"/>
                </a:lnTo>
                <a:lnTo>
                  <a:pt x="1044382" y="149860"/>
                </a:lnTo>
                <a:lnTo>
                  <a:pt x="1037171" y="152400"/>
                </a:lnTo>
                <a:lnTo>
                  <a:pt x="1027912" y="153670"/>
                </a:lnTo>
                <a:lnTo>
                  <a:pt x="1117574" y="153670"/>
                </a:lnTo>
                <a:lnTo>
                  <a:pt x="1104902" y="152400"/>
                </a:lnTo>
                <a:lnTo>
                  <a:pt x="1094868" y="144780"/>
                </a:lnTo>
                <a:lnTo>
                  <a:pt x="1088265" y="135890"/>
                </a:lnTo>
                <a:lnTo>
                  <a:pt x="1088027" y="134620"/>
                </a:lnTo>
                <a:close/>
              </a:path>
              <a:path w="1680210" h="331470">
                <a:moveTo>
                  <a:pt x="1534934" y="91440"/>
                </a:moveTo>
                <a:lnTo>
                  <a:pt x="1117574" y="91440"/>
                </a:lnTo>
                <a:lnTo>
                  <a:pt x="1130290" y="93980"/>
                </a:lnTo>
                <a:lnTo>
                  <a:pt x="1140347" y="100330"/>
                </a:lnTo>
                <a:lnTo>
                  <a:pt x="1146958" y="110490"/>
                </a:lnTo>
                <a:lnTo>
                  <a:pt x="1149337" y="123190"/>
                </a:lnTo>
                <a:lnTo>
                  <a:pt x="1146958" y="135890"/>
                </a:lnTo>
                <a:lnTo>
                  <a:pt x="1140347" y="144780"/>
                </a:lnTo>
                <a:lnTo>
                  <a:pt x="1130290" y="152400"/>
                </a:lnTo>
                <a:lnTo>
                  <a:pt x="1117574" y="153670"/>
                </a:lnTo>
                <a:lnTo>
                  <a:pt x="1212964" y="153670"/>
                </a:lnTo>
                <a:lnTo>
                  <a:pt x="1200878" y="152400"/>
                </a:lnTo>
                <a:lnTo>
                  <a:pt x="1192393" y="147320"/>
                </a:lnTo>
                <a:lnTo>
                  <a:pt x="1187389" y="139700"/>
                </a:lnTo>
                <a:lnTo>
                  <a:pt x="1185748" y="129540"/>
                </a:lnTo>
                <a:lnTo>
                  <a:pt x="1185748" y="92710"/>
                </a:lnTo>
                <a:lnTo>
                  <a:pt x="1528664" y="92710"/>
                </a:lnTo>
                <a:lnTo>
                  <a:pt x="1534934" y="91440"/>
                </a:lnTo>
                <a:close/>
              </a:path>
              <a:path w="1680210" h="331470">
                <a:moveTo>
                  <a:pt x="1275588" y="92710"/>
                </a:moveTo>
                <a:lnTo>
                  <a:pt x="1240002" y="92710"/>
                </a:lnTo>
                <a:lnTo>
                  <a:pt x="1240002" y="129540"/>
                </a:lnTo>
                <a:lnTo>
                  <a:pt x="1238363" y="139700"/>
                </a:lnTo>
                <a:lnTo>
                  <a:pt x="1233379" y="147320"/>
                </a:lnTo>
                <a:lnTo>
                  <a:pt x="1224947" y="152400"/>
                </a:lnTo>
                <a:lnTo>
                  <a:pt x="1212964" y="153670"/>
                </a:lnTo>
                <a:lnTo>
                  <a:pt x="1293342" y="153670"/>
                </a:lnTo>
                <a:lnTo>
                  <a:pt x="1293342" y="104140"/>
                </a:lnTo>
                <a:lnTo>
                  <a:pt x="1275588" y="104140"/>
                </a:lnTo>
                <a:lnTo>
                  <a:pt x="1275588" y="92710"/>
                </a:lnTo>
                <a:close/>
              </a:path>
              <a:path w="1680210" h="331470">
                <a:moveTo>
                  <a:pt x="1359611" y="92710"/>
                </a:moveTo>
                <a:lnTo>
                  <a:pt x="1324025" y="92710"/>
                </a:lnTo>
                <a:lnTo>
                  <a:pt x="1324025" y="104140"/>
                </a:lnTo>
                <a:lnTo>
                  <a:pt x="1306360" y="104140"/>
                </a:lnTo>
                <a:lnTo>
                  <a:pt x="1306360" y="153670"/>
                </a:lnTo>
                <a:lnTo>
                  <a:pt x="1359611" y="153670"/>
                </a:lnTo>
                <a:lnTo>
                  <a:pt x="1359611" y="92710"/>
                </a:lnTo>
                <a:close/>
              </a:path>
              <a:path w="1680210" h="331470">
                <a:moveTo>
                  <a:pt x="1411859" y="92710"/>
                </a:moveTo>
                <a:lnTo>
                  <a:pt x="1372539" y="92710"/>
                </a:lnTo>
                <a:lnTo>
                  <a:pt x="1372539" y="153670"/>
                </a:lnTo>
                <a:lnTo>
                  <a:pt x="1411859" y="153670"/>
                </a:lnTo>
                <a:lnTo>
                  <a:pt x="1411859" y="92710"/>
                </a:lnTo>
                <a:close/>
              </a:path>
              <a:path w="1680210" h="331470">
                <a:moveTo>
                  <a:pt x="1424787" y="113030"/>
                </a:moveTo>
                <a:lnTo>
                  <a:pt x="1424787" y="153670"/>
                </a:lnTo>
                <a:lnTo>
                  <a:pt x="1453743" y="153670"/>
                </a:lnTo>
                <a:lnTo>
                  <a:pt x="1424787" y="113030"/>
                </a:lnTo>
                <a:close/>
              </a:path>
              <a:path w="1680210" h="331470">
                <a:moveTo>
                  <a:pt x="1528664" y="92710"/>
                </a:moveTo>
                <a:lnTo>
                  <a:pt x="1466215" y="92710"/>
                </a:lnTo>
                <a:lnTo>
                  <a:pt x="1466215" y="153670"/>
                </a:lnTo>
                <a:lnTo>
                  <a:pt x="1534934" y="153670"/>
                </a:lnTo>
                <a:lnTo>
                  <a:pt x="1522394" y="152400"/>
                </a:lnTo>
                <a:lnTo>
                  <a:pt x="1512115" y="146050"/>
                </a:lnTo>
                <a:lnTo>
                  <a:pt x="1505166" y="135890"/>
                </a:lnTo>
                <a:lnTo>
                  <a:pt x="1502613" y="123190"/>
                </a:lnTo>
                <a:lnTo>
                  <a:pt x="1505166" y="110490"/>
                </a:lnTo>
                <a:lnTo>
                  <a:pt x="1512115" y="100330"/>
                </a:lnTo>
                <a:lnTo>
                  <a:pt x="1522394" y="93980"/>
                </a:lnTo>
                <a:lnTo>
                  <a:pt x="1528664" y="92710"/>
                </a:lnTo>
                <a:close/>
              </a:path>
              <a:path w="1680210" h="331470">
                <a:moveTo>
                  <a:pt x="1679968" y="119380"/>
                </a:moveTo>
                <a:lnTo>
                  <a:pt x="1560791" y="119380"/>
                </a:lnTo>
                <a:lnTo>
                  <a:pt x="1560791" y="142240"/>
                </a:lnTo>
                <a:lnTo>
                  <a:pt x="1555685" y="147320"/>
                </a:lnTo>
                <a:lnTo>
                  <a:pt x="1549668" y="151130"/>
                </a:lnTo>
                <a:lnTo>
                  <a:pt x="1542748" y="153670"/>
                </a:lnTo>
                <a:lnTo>
                  <a:pt x="1679968" y="153670"/>
                </a:lnTo>
                <a:lnTo>
                  <a:pt x="1679968" y="119380"/>
                </a:lnTo>
                <a:close/>
              </a:path>
              <a:path w="1680210" h="331470">
                <a:moveTo>
                  <a:pt x="949807" y="134620"/>
                </a:moveTo>
                <a:lnTo>
                  <a:pt x="919949" y="134620"/>
                </a:lnTo>
                <a:lnTo>
                  <a:pt x="924217" y="139700"/>
                </a:lnTo>
                <a:lnTo>
                  <a:pt x="930871" y="143510"/>
                </a:lnTo>
                <a:lnTo>
                  <a:pt x="946340" y="143510"/>
                </a:lnTo>
                <a:lnTo>
                  <a:pt x="949807" y="139700"/>
                </a:lnTo>
                <a:lnTo>
                  <a:pt x="949807" y="134620"/>
                </a:lnTo>
                <a:close/>
              </a:path>
              <a:path w="1680210" h="331470">
                <a:moveTo>
                  <a:pt x="1034643" y="102870"/>
                </a:moveTo>
                <a:lnTo>
                  <a:pt x="1027912" y="102870"/>
                </a:lnTo>
                <a:lnTo>
                  <a:pt x="1020551" y="105410"/>
                </a:lnTo>
                <a:lnTo>
                  <a:pt x="1014660" y="109220"/>
                </a:lnTo>
                <a:lnTo>
                  <a:pt x="1010749" y="115570"/>
                </a:lnTo>
                <a:lnTo>
                  <a:pt x="1009332" y="123190"/>
                </a:lnTo>
                <a:lnTo>
                  <a:pt x="1010749" y="130810"/>
                </a:lnTo>
                <a:lnTo>
                  <a:pt x="1014660" y="137160"/>
                </a:lnTo>
                <a:lnTo>
                  <a:pt x="1020551" y="140970"/>
                </a:lnTo>
                <a:lnTo>
                  <a:pt x="1027912" y="142240"/>
                </a:lnTo>
                <a:lnTo>
                  <a:pt x="1034643" y="142240"/>
                </a:lnTo>
                <a:lnTo>
                  <a:pt x="1040104" y="138430"/>
                </a:lnTo>
                <a:lnTo>
                  <a:pt x="1042657" y="134620"/>
                </a:lnTo>
                <a:lnTo>
                  <a:pt x="1088027" y="134620"/>
                </a:lnTo>
                <a:lnTo>
                  <a:pt x="1085888" y="123190"/>
                </a:lnTo>
                <a:lnTo>
                  <a:pt x="1088027" y="111760"/>
                </a:lnTo>
                <a:lnTo>
                  <a:pt x="1042657" y="111760"/>
                </a:lnTo>
                <a:lnTo>
                  <a:pt x="1040104" y="106680"/>
                </a:lnTo>
                <a:lnTo>
                  <a:pt x="1034643" y="102870"/>
                </a:lnTo>
                <a:close/>
              </a:path>
              <a:path w="1680210" h="331470">
                <a:moveTo>
                  <a:pt x="1226896" y="92710"/>
                </a:moveTo>
                <a:lnTo>
                  <a:pt x="1198854" y="92710"/>
                </a:lnTo>
                <a:lnTo>
                  <a:pt x="1198854" y="137160"/>
                </a:lnTo>
                <a:lnTo>
                  <a:pt x="1203502" y="142240"/>
                </a:lnTo>
                <a:lnTo>
                  <a:pt x="1222248" y="142240"/>
                </a:lnTo>
                <a:lnTo>
                  <a:pt x="1226896" y="137160"/>
                </a:lnTo>
                <a:lnTo>
                  <a:pt x="1226896" y="92710"/>
                </a:lnTo>
                <a:close/>
              </a:path>
              <a:path w="1680210" h="331470">
                <a:moveTo>
                  <a:pt x="1541310" y="102870"/>
                </a:moveTo>
                <a:lnTo>
                  <a:pt x="1534934" y="102870"/>
                </a:lnTo>
                <a:lnTo>
                  <a:pt x="1527316" y="105410"/>
                </a:lnTo>
                <a:lnTo>
                  <a:pt x="1521293" y="109220"/>
                </a:lnTo>
                <a:lnTo>
                  <a:pt x="1517334" y="115570"/>
                </a:lnTo>
                <a:lnTo>
                  <a:pt x="1515910" y="123190"/>
                </a:lnTo>
                <a:lnTo>
                  <a:pt x="1517334" y="130810"/>
                </a:lnTo>
                <a:lnTo>
                  <a:pt x="1521293" y="137160"/>
                </a:lnTo>
                <a:lnTo>
                  <a:pt x="1527316" y="140970"/>
                </a:lnTo>
                <a:lnTo>
                  <a:pt x="1534934" y="142240"/>
                </a:lnTo>
                <a:lnTo>
                  <a:pt x="1540484" y="142240"/>
                </a:lnTo>
                <a:lnTo>
                  <a:pt x="1545399" y="140970"/>
                </a:lnTo>
                <a:lnTo>
                  <a:pt x="1548041" y="138430"/>
                </a:lnTo>
                <a:lnTo>
                  <a:pt x="1548041" y="130810"/>
                </a:lnTo>
                <a:lnTo>
                  <a:pt x="1531835" y="130810"/>
                </a:lnTo>
                <a:lnTo>
                  <a:pt x="1531835" y="119380"/>
                </a:lnTo>
                <a:lnTo>
                  <a:pt x="1679968" y="119380"/>
                </a:lnTo>
                <a:lnTo>
                  <a:pt x="1679968" y="110490"/>
                </a:lnTo>
                <a:lnTo>
                  <a:pt x="1549323" y="110490"/>
                </a:lnTo>
                <a:lnTo>
                  <a:pt x="1546491" y="106680"/>
                </a:lnTo>
                <a:lnTo>
                  <a:pt x="1541310" y="102870"/>
                </a:lnTo>
                <a:close/>
              </a:path>
              <a:path w="1680210" h="331470">
                <a:moveTo>
                  <a:pt x="1453286" y="92710"/>
                </a:moveTo>
                <a:lnTo>
                  <a:pt x="1425155" y="92710"/>
                </a:lnTo>
                <a:lnTo>
                  <a:pt x="1453286" y="132080"/>
                </a:lnTo>
                <a:lnTo>
                  <a:pt x="1453286" y="92710"/>
                </a:lnTo>
                <a:close/>
              </a:path>
              <a:path w="1680210" h="331470">
                <a:moveTo>
                  <a:pt x="1117574" y="91440"/>
                </a:moveTo>
                <a:lnTo>
                  <a:pt x="1027912" y="91440"/>
                </a:lnTo>
                <a:lnTo>
                  <a:pt x="1037185" y="92710"/>
                </a:lnTo>
                <a:lnTo>
                  <a:pt x="1044421" y="96520"/>
                </a:lnTo>
                <a:lnTo>
                  <a:pt x="1049863" y="101600"/>
                </a:lnTo>
                <a:lnTo>
                  <a:pt x="1053757" y="106680"/>
                </a:lnTo>
                <a:lnTo>
                  <a:pt x="1042657" y="111760"/>
                </a:lnTo>
                <a:lnTo>
                  <a:pt x="1088027" y="111760"/>
                </a:lnTo>
                <a:lnTo>
                  <a:pt x="1088265" y="110490"/>
                </a:lnTo>
                <a:lnTo>
                  <a:pt x="1094868" y="100330"/>
                </a:lnTo>
                <a:lnTo>
                  <a:pt x="1104902" y="93980"/>
                </a:lnTo>
                <a:lnTo>
                  <a:pt x="1117574" y="91440"/>
                </a:lnTo>
                <a:close/>
              </a:path>
              <a:path w="1680210" h="331470">
                <a:moveTo>
                  <a:pt x="1679968" y="91440"/>
                </a:moveTo>
                <a:lnTo>
                  <a:pt x="1534934" y="91440"/>
                </a:lnTo>
                <a:lnTo>
                  <a:pt x="1543507" y="92710"/>
                </a:lnTo>
                <a:lnTo>
                  <a:pt x="1550468" y="96520"/>
                </a:lnTo>
                <a:lnTo>
                  <a:pt x="1555946" y="100330"/>
                </a:lnTo>
                <a:lnTo>
                  <a:pt x="1560068" y="105410"/>
                </a:lnTo>
                <a:lnTo>
                  <a:pt x="1549323" y="110490"/>
                </a:lnTo>
                <a:lnTo>
                  <a:pt x="1679968" y="110490"/>
                </a:lnTo>
                <a:lnTo>
                  <a:pt x="1679968" y="91440"/>
                </a:lnTo>
                <a:close/>
              </a:path>
              <a:path w="1680210" h="331470">
                <a:moveTo>
                  <a:pt x="1021678" y="92710"/>
                </a:moveTo>
                <a:lnTo>
                  <a:pt x="947534" y="92710"/>
                </a:lnTo>
                <a:lnTo>
                  <a:pt x="955535" y="95250"/>
                </a:lnTo>
                <a:lnTo>
                  <a:pt x="961555" y="100330"/>
                </a:lnTo>
                <a:lnTo>
                  <a:pt x="954354" y="109220"/>
                </a:lnTo>
                <a:lnTo>
                  <a:pt x="999379" y="109220"/>
                </a:lnTo>
                <a:lnTo>
                  <a:pt x="1005322" y="100330"/>
                </a:lnTo>
                <a:lnTo>
                  <a:pt x="1015443" y="93980"/>
                </a:lnTo>
                <a:lnTo>
                  <a:pt x="1021678" y="92710"/>
                </a:lnTo>
                <a:close/>
              </a:path>
            </a:pathLst>
          </a:custGeom>
          <a:solidFill>
            <a:srgbClr val="FFFFFF"/>
          </a:solidFill>
        </p:spPr>
        <p:txBody>
          <a:bodyPr wrap="square" lIns="0" tIns="0" rIns="0" bIns="0" rtlCol="0"/>
          <a:lstStyle/>
          <a:p>
            <a:endParaRPr/>
          </a:p>
        </p:txBody>
      </p:sp>
      <p:sp>
        <p:nvSpPr>
          <p:cNvPr id="11" name="object 11"/>
          <p:cNvSpPr/>
          <p:nvPr/>
        </p:nvSpPr>
        <p:spPr>
          <a:xfrm>
            <a:off x="1587855" y="327329"/>
            <a:ext cx="22860" cy="17145"/>
          </a:xfrm>
          <a:custGeom>
            <a:avLst/>
            <a:gdLst/>
            <a:ahLst/>
            <a:cxnLst/>
            <a:rect l="l" t="t" r="r" b="b"/>
            <a:pathLst>
              <a:path w="22859" h="17145">
                <a:moveTo>
                  <a:pt x="18757" y="0"/>
                </a:moveTo>
                <a:lnTo>
                  <a:pt x="0" y="0"/>
                </a:lnTo>
                <a:lnTo>
                  <a:pt x="0" y="16560"/>
                </a:lnTo>
                <a:lnTo>
                  <a:pt x="18757" y="16560"/>
                </a:lnTo>
                <a:lnTo>
                  <a:pt x="22669" y="13322"/>
                </a:lnTo>
                <a:lnTo>
                  <a:pt x="22669" y="3238"/>
                </a:lnTo>
                <a:lnTo>
                  <a:pt x="18757" y="0"/>
                </a:lnTo>
                <a:close/>
              </a:path>
            </a:pathLst>
          </a:custGeom>
          <a:solidFill>
            <a:srgbClr val="FFFFFF"/>
          </a:solidFill>
        </p:spPr>
        <p:txBody>
          <a:bodyPr wrap="square" lIns="0" tIns="0" rIns="0" bIns="0" rtlCol="0"/>
          <a:lstStyle/>
          <a:p>
            <a:endParaRPr/>
          </a:p>
        </p:txBody>
      </p:sp>
      <p:sp>
        <p:nvSpPr>
          <p:cNvPr id="12" name="object 12"/>
          <p:cNvSpPr/>
          <p:nvPr/>
        </p:nvSpPr>
        <p:spPr>
          <a:xfrm>
            <a:off x="1246778" y="239141"/>
            <a:ext cx="37465" cy="40005"/>
          </a:xfrm>
          <a:custGeom>
            <a:avLst/>
            <a:gdLst/>
            <a:ahLst/>
            <a:cxnLst/>
            <a:rect l="l" t="t" r="r" b="b"/>
            <a:pathLst>
              <a:path w="37465" h="40004">
                <a:moveTo>
                  <a:pt x="18389" y="0"/>
                </a:moveTo>
                <a:lnTo>
                  <a:pt x="10790" y="1497"/>
                </a:lnTo>
                <a:lnTo>
                  <a:pt x="4994" y="5635"/>
                </a:lnTo>
                <a:lnTo>
                  <a:pt x="1298" y="11883"/>
                </a:lnTo>
                <a:lnTo>
                  <a:pt x="0" y="19710"/>
                </a:lnTo>
                <a:lnTo>
                  <a:pt x="1298" y="27499"/>
                </a:lnTo>
                <a:lnTo>
                  <a:pt x="4994" y="33751"/>
                </a:lnTo>
                <a:lnTo>
                  <a:pt x="10790" y="37910"/>
                </a:lnTo>
                <a:lnTo>
                  <a:pt x="18389" y="39420"/>
                </a:lnTo>
                <a:lnTo>
                  <a:pt x="26002" y="37910"/>
                </a:lnTo>
                <a:lnTo>
                  <a:pt x="31829" y="33751"/>
                </a:lnTo>
                <a:lnTo>
                  <a:pt x="35556" y="27499"/>
                </a:lnTo>
                <a:lnTo>
                  <a:pt x="36868" y="19710"/>
                </a:lnTo>
                <a:lnTo>
                  <a:pt x="35556" y="11883"/>
                </a:lnTo>
                <a:lnTo>
                  <a:pt x="31829" y="5635"/>
                </a:lnTo>
                <a:lnTo>
                  <a:pt x="26002" y="1497"/>
                </a:lnTo>
                <a:lnTo>
                  <a:pt x="18389" y="0"/>
                </a:lnTo>
                <a:close/>
              </a:path>
            </a:pathLst>
          </a:custGeom>
          <a:solidFill>
            <a:srgbClr val="FFFFFF"/>
          </a:solidFill>
        </p:spPr>
        <p:txBody>
          <a:bodyPr wrap="square" lIns="0" tIns="0" rIns="0" bIns="0" rtlCol="0"/>
          <a:lstStyle/>
          <a:p>
            <a:endParaRPr/>
          </a:p>
        </p:txBody>
      </p:sp>
      <p:sp>
        <p:nvSpPr>
          <p:cNvPr id="13" name="object 13"/>
          <p:cNvSpPr/>
          <p:nvPr/>
        </p:nvSpPr>
        <p:spPr>
          <a:xfrm>
            <a:off x="241411" y="227063"/>
            <a:ext cx="121323" cy="14927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27937" y="314096"/>
            <a:ext cx="32384" cy="62230"/>
          </a:xfrm>
          <a:custGeom>
            <a:avLst/>
            <a:gdLst/>
            <a:ahLst/>
            <a:cxnLst/>
            <a:rect l="l" t="t" r="r" b="b"/>
            <a:pathLst>
              <a:path w="32384" h="62229">
                <a:moveTo>
                  <a:pt x="0" y="62229"/>
                </a:moveTo>
                <a:lnTo>
                  <a:pt x="32143" y="62229"/>
                </a:lnTo>
                <a:lnTo>
                  <a:pt x="32143" y="0"/>
                </a:lnTo>
                <a:lnTo>
                  <a:pt x="0" y="0"/>
                </a:lnTo>
                <a:lnTo>
                  <a:pt x="0" y="62229"/>
                </a:lnTo>
                <a:close/>
              </a:path>
            </a:pathLst>
          </a:custGeom>
          <a:solidFill>
            <a:srgbClr val="FFFFFF"/>
          </a:solidFill>
        </p:spPr>
        <p:txBody>
          <a:bodyPr wrap="square" lIns="0" tIns="0" rIns="0" bIns="0" rtlCol="0"/>
          <a:lstStyle/>
          <a:p>
            <a:endParaRPr/>
          </a:p>
        </p:txBody>
      </p:sp>
      <p:sp>
        <p:nvSpPr>
          <p:cNvPr id="15" name="object 15"/>
          <p:cNvSpPr/>
          <p:nvPr/>
        </p:nvSpPr>
        <p:spPr>
          <a:xfrm>
            <a:off x="427937" y="300761"/>
            <a:ext cx="105410" cy="0"/>
          </a:xfrm>
          <a:custGeom>
            <a:avLst/>
            <a:gdLst/>
            <a:ahLst/>
            <a:cxnLst/>
            <a:rect l="l" t="t" r="r" b="b"/>
            <a:pathLst>
              <a:path w="105409">
                <a:moveTo>
                  <a:pt x="0" y="0"/>
                </a:moveTo>
                <a:lnTo>
                  <a:pt x="105257" y="0"/>
                </a:lnTo>
              </a:path>
            </a:pathLst>
          </a:custGeom>
          <a:ln w="26670">
            <a:solidFill>
              <a:srgbClr val="FFFFFF"/>
            </a:solidFill>
          </a:ln>
        </p:spPr>
        <p:txBody>
          <a:bodyPr wrap="square" lIns="0" tIns="0" rIns="0" bIns="0" rtlCol="0"/>
          <a:lstStyle/>
          <a:p>
            <a:endParaRPr/>
          </a:p>
        </p:txBody>
      </p:sp>
      <p:sp>
        <p:nvSpPr>
          <p:cNvPr id="16" name="object 16"/>
          <p:cNvSpPr/>
          <p:nvPr/>
        </p:nvSpPr>
        <p:spPr>
          <a:xfrm>
            <a:off x="427937" y="254406"/>
            <a:ext cx="32384" cy="33020"/>
          </a:xfrm>
          <a:custGeom>
            <a:avLst/>
            <a:gdLst/>
            <a:ahLst/>
            <a:cxnLst/>
            <a:rect l="l" t="t" r="r" b="b"/>
            <a:pathLst>
              <a:path w="32384" h="33020">
                <a:moveTo>
                  <a:pt x="0" y="33020"/>
                </a:moveTo>
                <a:lnTo>
                  <a:pt x="32143" y="33020"/>
                </a:lnTo>
                <a:lnTo>
                  <a:pt x="32143" y="0"/>
                </a:lnTo>
                <a:lnTo>
                  <a:pt x="0" y="0"/>
                </a:lnTo>
                <a:lnTo>
                  <a:pt x="0" y="33020"/>
                </a:lnTo>
                <a:close/>
              </a:path>
            </a:pathLst>
          </a:custGeom>
          <a:solidFill>
            <a:srgbClr val="FFFFFF"/>
          </a:solidFill>
        </p:spPr>
        <p:txBody>
          <a:bodyPr wrap="square" lIns="0" tIns="0" rIns="0" bIns="0" rtlCol="0"/>
          <a:lstStyle/>
          <a:p>
            <a:endParaRPr/>
          </a:p>
        </p:txBody>
      </p:sp>
      <p:sp>
        <p:nvSpPr>
          <p:cNvPr id="17" name="object 17"/>
          <p:cNvSpPr/>
          <p:nvPr/>
        </p:nvSpPr>
        <p:spPr>
          <a:xfrm>
            <a:off x="427937" y="240436"/>
            <a:ext cx="107314" cy="0"/>
          </a:xfrm>
          <a:custGeom>
            <a:avLst/>
            <a:gdLst/>
            <a:ahLst/>
            <a:cxnLst/>
            <a:rect l="l" t="t" r="r" b="b"/>
            <a:pathLst>
              <a:path w="107315">
                <a:moveTo>
                  <a:pt x="0" y="0"/>
                </a:moveTo>
                <a:lnTo>
                  <a:pt x="106832" y="0"/>
                </a:lnTo>
              </a:path>
            </a:pathLst>
          </a:custGeom>
          <a:ln w="27939">
            <a:solidFill>
              <a:srgbClr val="FFFFFF"/>
            </a:solidFill>
          </a:ln>
        </p:spPr>
        <p:txBody>
          <a:bodyPr wrap="square" lIns="0" tIns="0" rIns="0" bIns="0" rtlCol="0"/>
          <a:lstStyle/>
          <a:p>
            <a:endParaRPr/>
          </a:p>
        </p:txBody>
      </p:sp>
      <p:sp>
        <p:nvSpPr>
          <p:cNvPr id="18" name="object 18"/>
          <p:cNvSpPr/>
          <p:nvPr/>
        </p:nvSpPr>
        <p:spPr>
          <a:xfrm>
            <a:off x="592048" y="224828"/>
            <a:ext cx="124498" cy="15419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65902" y="227063"/>
            <a:ext cx="156857" cy="14927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533348" y="1068939"/>
            <a:ext cx="9701504" cy="382156"/>
          </a:xfrm>
          <a:prstGeom prst="rect">
            <a:avLst/>
          </a:prstGeom>
        </p:spPr>
        <p:txBody>
          <a:bodyPr vert="horz" wrap="square" lIns="0" tIns="12700" rIns="0" bIns="0" rtlCol="0" anchor="ctr">
            <a:spAutoFit/>
          </a:bodyPr>
          <a:lstStyle/>
          <a:p>
            <a:pPr marL="12700" algn="ctr">
              <a:lnSpc>
                <a:spcPct val="100000"/>
              </a:lnSpc>
              <a:spcBef>
                <a:spcPts val="100"/>
              </a:spcBef>
            </a:pPr>
            <a:r>
              <a:rPr lang="en-GB" spc="160" dirty="0"/>
              <a:t>LAST THIRD SECURED POSSESSION</a:t>
            </a:r>
            <a:endParaRPr spc="100" dirty="0"/>
          </a:p>
        </p:txBody>
      </p:sp>
      <p:sp>
        <p:nvSpPr>
          <p:cNvPr id="21" name="object 21"/>
          <p:cNvSpPr/>
          <p:nvPr/>
        </p:nvSpPr>
        <p:spPr>
          <a:xfrm>
            <a:off x="5363768" y="2101437"/>
            <a:ext cx="5088332" cy="4759991"/>
          </a:xfrm>
          <a:custGeom>
            <a:avLst/>
            <a:gdLst/>
            <a:ahLst/>
            <a:cxnLst/>
            <a:rect l="l" t="t" r="r" b="b"/>
            <a:pathLst>
              <a:path w="4871084" h="4907915">
                <a:moveTo>
                  <a:pt x="0" y="4907902"/>
                </a:moveTo>
                <a:lnTo>
                  <a:pt x="4871034" y="4907902"/>
                </a:lnTo>
                <a:lnTo>
                  <a:pt x="4871034" y="0"/>
                </a:lnTo>
                <a:lnTo>
                  <a:pt x="0" y="0"/>
                </a:lnTo>
                <a:lnTo>
                  <a:pt x="0" y="4907902"/>
                </a:lnTo>
                <a:close/>
              </a:path>
            </a:pathLst>
          </a:custGeom>
          <a:ln w="12700">
            <a:solidFill>
              <a:srgbClr val="C7C8CA"/>
            </a:solidFill>
          </a:ln>
        </p:spPr>
        <p:txBody>
          <a:bodyPr wrap="square" lIns="0" tIns="0" rIns="0" bIns="0" rtlCol="0"/>
          <a:lstStyle/>
          <a:p>
            <a:pPr marL="171450" indent="-171450">
              <a:buFont typeface="Arial" panose="020B0604020202020204" pitchFamily="34" charset="0"/>
              <a:buChar char="•"/>
            </a:pPr>
            <a:r>
              <a:rPr lang="en-US" sz="1200" dirty="0"/>
              <a:t>Their formation in the final third switched between 1-1-2-3-4 and 1-3-3-4, this was dependent on the position of play at the time, but they always had 4 players in the box for short passes or cutbacks into the box,</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 buildup was majorly from the midfield, and this gave them more bodies in the final third when attacking. With short passes being played in the final third. They tried to look for spaces behind the defensive line with one-twos and into the feet of the attackers.</a:t>
            </a:r>
          </a:p>
          <a:p>
            <a:endParaRPr lang="en-US" sz="1200" dirty="0"/>
          </a:p>
          <a:p>
            <a:pPr marL="171450" indent="-171450">
              <a:buFont typeface="Arial" panose="020B0604020202020204" pitchFamily="34" charset="0"/>
              <a:buChar char="•"/>
            </a:pPr>
            <a:r>
              <a:rPr lang="en-US" sz="1200" dirty="0"/>
              <a:t>This approach provided more bodies to win the 2nd balls being cleared out or when the passes gets intercepted.</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 opposition provided little or no spaces enough for the short passes or one - twos to work, so Dortmund players decided to take shots from outside the box, and this resulted in the first 2 goals they scored. As illustrated with the images. </a:t>
            </a:r>
          </a:p>
          <a:p>
            <a:endParaRPr lang="en-US" sz="1200" dirty="0"/>
          </a:p>
          <a:p>
            <a:pPr marL="171450" indent="-171450">
              <a:buFont typeface="Arial" panose="020B0604020202020204" pitchFamily="34" charset="0"/>
              <a:buChar char="•"/>
            </a:pPr>
            <a:r>
              <a:rPr lang="en-US" sz="1200" dirty="0"/>
              <a:t>#2 originally gave the pass to #27 for a quick interchange, his run was tracked and #27 tried to dribble, when there was no space, he passed to #8 who curled it to the top corner immediately, giving them the lead again. Fig.1.1</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 first goal for Dortmund came because of, moving the ball around quickly, before Juventus could close the space. #8 got the ball and drove forward, the moment #19 tried to mark him, he quickly passed to #9, who played it quickly to #27, #27 dribbling passed the oncoming #6 and #8, before beating the goalkeeper at the near post with a low driven shot. Shown in Fig1.2</a:t>
            </a:r>
          </a:p>
        </p:txBody>
      </p:sp>
      <p:sp>
        <p:nvSpPr>
          <p:cNvPr id="23" name="object 23"/>
          <p:cNvSpPr/>
          <p:nvPr/>
        </p:nvSpPr>
        <p:spPr>
          <a:xfrm>
            <a:off x="533347" y="1691258"/>
            <a:ext cx="4433508" cy="2487079"/>
          </a:xfrm>
          <a:custGeom>
            <a:avLst/>
            <a:gdLst/>
            <a:ahLst/>
            <a:cxnLst/>
            <a:rect l="l" t="t" r="r" b="b"/>
            <a:pathLst>
              <a:path w="4432935" h="5170170">
                <a:moveTo>
                  <a:pt x="0" y="5169927"/>
                </a:moveTo>
                <a:lnTo>
                  <a:pt x="4432691" y="5169927"/>
                </a:lnTo>
                <a:lnTo>
                  <a:pt x="4432691" y="0"/>
                </a:lnTo>
                <a:lnTo>
                  <a:pt x="0" y="0"/>
                </a:lnTo>
                <a:lnTo>
                  <a:pt x="0" y="5169927"/>
                </a:lnTo>
                <a:close/>
              </a:path>
            </a:pathLst>
          </a:custGeom>
          <a:ln w="12700">
            <a:solidFill>
              <a:srgbClr val="BFBFBF"/>
            </a:solidFill>
          </a:ln>
        </p:spPr>
        <p:txBody>
          <a:bodyPr wrap="square" lIns="0" tIns="0" rIns="0" bIns="0" rtlCol="0"/>
          <a:lstStyle/>
          <a:p>
            <a:endParaRPr/>
          </a:p>
        </p:txBody>
      </p:sp>
      <p:pic>
        <p:nvPicPr>
          <p:cNvPr id="24" name="Image" descr="Image">
            <a:extLst>
              <a:ext uri="{FF2B5EF4-FFF2-40B4-BE49-F238E27FC236}">
                <a16:creationId xmlns:a16="http://schemas.microsoft.com/office/drawing/2014/main" id="{CD77E617-4643-4424-B23C-67914C27CC47}"/>
              </a:ext>
            </a:extLst>
          </p:cNvPr>
          <p:cNvPicPr>
            <a:picLocks noChangeAspect="1"/>
          </p:cNvPicPr>
          <p:nvPr/>
        </p:nvPicPr>
        <p:blipFill>
          <a:blip r:embed="rId5"/>
          <a:stretch>
            <a:fillRect/>
          </a:stretch>
        </p:blipFill>
        <p:spPr>
          <a:xfrm>
            <a:off x="4827016" y="67262"/>
            <a:ext cx="1001901" cy="951379"/>
          </a:xfrm>
          <a:prstGeom prst="rect">
            <a:avLst/>
          </a:prstGeom>
          <a:ln w="12700">
            <a:miter lim="400000"/>
          </a:ln>
        </p:spPr>
      </p:pic>
      <p:sp>
        <p:nvSpPr>
          <p:cNvPr id="31" name="object 23">
            <a:extLst>
              <a:ext uri="{FF2B5EF4-FFF2-40B4-BE49-F238E27FC236}">
                <a16:creationId xmlns:a16="http://schemas.microsoft.com/office/drawing/2014/main" id="{C2746A78-37E7-4DD8-A8E3-122511996079}"/>
              </a:ext>
            </a:extLst>
          </p:cNvPr>
          <p:cNvSpPr/>
          <p:nvPr/>
        </p:nvSpPr>
        <p:spPr>
          <a:xfrm>
            <a:off x="533347" y="4328565"/>
            <a:ext cx="4432935" cy="2487600"/>
          </a:xfrm>
          <a:custGeom>
            <a:avLst/>
            <a:gdLst/>
            <a:ahLst/>
            <a:cxnLst/>
            <a:rect l="l" t="t" r="r" b="b"/>
            <a:pathLst>
              <a:path w="4432935" h="5170170">
                <a:moveTo>
                  <a:pt x="0" y="5169927"/>
                </a:moveTo>
                <a:lnTo>
                  <a:pt x="4432691" y="5169927"/>
                </a:lnTo>
                <a:lnTo>
                  <a:pt x="4432691" y="0"/>
                </a:lnTo>
                <a:lnTo>
                  <a:pt x="0" y="0"/>
                </a:lnTo>
                <a:lnTo>
                  <a:pt x="0" y="5169927"/>
                </a:lnTo>
                <a:close/>
              </a:path>
            </a:pathLst>
          </a:custGeom>
          <a:ln w="12700">
            <a:solidFill>
              <a:srgbClr val="BFBFBF"/>
            </a:solidFill>
          </a:ln>
        </p:spPr>
        <p:txBody>
          <a:bodyPr wrap="square" lIns="0" tIns="0" rIns="0" bIns="0" rtlCol="0"/>
          <a:lstStyle/>
          <a:p>
            <a:endParaRPr/>
          </a:p>
        </p:txBody>
      </p:sp>
      <p:sp>
        <p:nvSpPr>
          <p:cNvPr id="32" name="object 32">
            <a:extLst>
              <a:ext uri="{FF2B5EF4-FFF2-40B4-BE49-F238E27FC236}">
                <a16:creationId xmlns:a16="http://schemas.microsoft.com/office/drawing/2014/main" id="{6EDB009E-18CB-4318-B1FD-3007DC9272EF}"/>
              </a:ext>
            </a:extLst>
          </p:cNvPr>
          <p:cNvSpPr/>
          <p:nvPr/>
        </p:nvSpPr>
        <p:spPr>
          <a:xfrm>
            <a:off x="5346699" y="1704746"/>
            <a:ext cx="4888153" cy="235097"/>
          </a:xfrm>
          <a:custGeom>
            <a:avLst/>
            <a:gdLst/>
            <a:ahLst/>
            <a:cxnLst/>
            <a:rect l="l" t="t" r="r" b="b"/>
            <a:pathLst>
              <a:path w="969010" h="210819">
                <a:moveTo>
                  <a:pt x="0" y="210502"/>
                </a:moveTo>
                <a:lnTo>
                  <a:pt x="968895" y="210502"/>
                </a:lnTo>
                <a:lnTo>
                  <a:pt x="968895" y="0"/>
                </a:lnTo>
                <a:lnTo>
                  <a:pt x="0" y="0"/>
                </a:lnTo>
                <a:lnTo>
                  <a:pt x="0" y="210502"/>
                </a:lnTo>
                <a:close/>
              </a:path>
            </a:pathLst>
          </a:custGeom>
          <a:ln w="12700">
            <a:solidFill>
              <a:srgbClr val="C7C8CA"/>
            </a:solidFill>
          </a:ln>
        </p:spPr>
        <p:txBody>
          <a:bodyPr wrap="square" lIns="0" tIns="0" rIns="0" bIns="0" rtlCol="0" anchor="ctr"/>
          <a:lstStyle/>
          <a:p>
            <a:pPr marL="105410" algn="ctr">
              <a:lnSpc>
                <a:spcPct val="100000"/>
              </a:lnSpc>
              <a:spcBef>
                <a:spcPts val="65"/>
              </a:spcBef>
            </a:pPr>
            <a:r>
              <a:rPr lang="en-GB" sz="1200" b="1" spc="140" dirty="0">
                <a:solidFill>
                  <a:srgbClr val="422360"/>
                </a:solidFill>
                <a:latin typeface="Arial"/>
                <a:cs typeface="Arial"/>
              </a:rPr>
              <a:t>NOTES</a:t>
            </a:r>
            <a:r>
              <a:rPr lang="en-GB" sz="1200" b="1" spc="-170" dirty="0">
                <a:solidFill>
                  <a:srgbClr val="422360"/>
                </a:solidFill>
                <a:latin typeface="Arial"/>
                <a:cs typeface="Arial"/>
              </a:rPr>
              <a:t> </a:t>
            </a:r>
            <a:endParaRPr lang="en-GB" sz="1200" dirty="0">
              <a:latin typeface="Arial"/>
              <a:cs typeface="Arial"/>
            </a:endParaRPr>
          </a:p>
        </p:txBody>
      </p:sp>
      <p:cxnSp>
        <p:nvCxnSpPr>
          <p:cNvPr id="6" name="Straight Arrow Connector 5">
            <a:extLst>
              <a:ext uri="{FF2B5EF4-FFF2-40B4-BE49-F238E27FC236}">
                <a16:creationId xmlns:a16="http://schemas.microsoft.com/office/drawing/2014/main" id="{77DE03CF-7DD5-6E9B-F264-7B08368F9618}"/>
              </a:ext>
            </a:extLst>
          </p:cNvPr>
          <p:cNvCxnSpPr>
            <a:cxnSpLocks/>
          </p:cNvCxnSpPr>
          <p:nvPr/>
        </p:nvCxnSpPr>
        <p:spPr>
          <a:xfrm flipH="1">
            <a:off x="1993900" y="2409825"/>
            <a:ext cx="990600" cy="76200"/>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F29CA54A-F6BC-8FF2-DED0-C40EAE6B169B}"/>
              </a:ext>
            </a:extLst>
          </p:cNvPr>
          <p:cNvPicPr>
            <a:picLocks noChangeAspect="1"/>
          </p:cNvPicPr>
          <p:nvPr/>
        </p:nvPicPr>
        <p:blipFill>
          <a:blip r:embed="rId6"/>
          <a:stretch>
            <a:fillRect/>
          </a:stretch>
        </p:blipFill>
        <p:spPr>
          <a:xfrm rot="5400000">
            <a:off x="1451072" y="766347"/>
            <a:ext cx="2597481" cy="4432934"/>
          </a:xfrm>
          <a:prstGeom prst="rect">
            <a:avLst/>
          </a:prstGeom>
        </p:spPr>
      </p:pic>
      <p:pic>
        <p:nvPicPr>
          <p:cNvPr id="35" name="Picture 34">
            <a:extLst>
              <a:ext uri="{FF2B5EF4-FFF2-40B4-BE49-F238E27FC236}">
                <a16:creationId xmlns:a16="http://schemas.microsoft.com/office/drawing/2014/main" id="{C348F095-DB75-2A16-D8C7-8FDFA05B4EC6}"/>
              </a:ext>
            </a:extLst>
          </p:cNvPr>
          <p:cNvPicPr>
            <a:picLocks noChangeAspect="1"/>
          </p:cNvPicPr>
          <p:nvPr/>
        </p:nvPicPr>
        <p:blipFill>
          <a:blip r:embed="rId7"/>
          <a:stretch>
            <a:fillRect/>
          </a:stretch>
        </p:blipFill>
        <p:spPr>
          <a:xfrm rot="5400000">
            <a:off x="1544251" y="3318514"/>
            <a:ext cx="2486743" cy="4508555"/>
          </a:xfrm>
          <a:prstGeom prst="rect">
            <a:avLst/>
          </a:prstGeom>
        </p:spPr>
      </p:pic>
    </p:spTree>
    <p:extLst>
      <p:ext uri="{BB962C8B-B14F-4D97-AF65-F5344CB8AC3E}">
        <p14:creationId xmlns:p14="http://schemas.microsoft.com/office/powerpoint/2010/main" val="1983241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2256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15147</TotalTime>
  <Words>4487</Words>
  <Application>Microsoft Office PowerPoint</Application>
  <PresentationFormat>Custom</PresentationFormat>
  <Paragraphs>454</Paragraphs>
  <Slides>21</Slides>
  <Notes>1</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Calibri</vt:lpstr>
      <vt:lpstr>Cambria Math</vt:lpstr>
      <vt:lpstr>Gill Sans MT</vt:lpstr>
      <vt:lpstr>Times New Roman</vt:lpstr>
      <vt:lpstr>Office Theme</vt:lpstr>
      <vt:lpstr>PowerPoint Presentation</vt:lpstr>
      <vt:lpstr>MATCH REPORT</vt:lpstr>
      <vt:lpstr>TEAM SHEETS</vt:lpstr>
      <vt:lpstr>STARTING LINEUP</vt:lpstr>
      <vt:lpstr>CHANGE OF SHAPE</vt:lpstr>
      <vt:lpstr>FINISHING SHAPE</vt:lpstr>
      <vt:lpstr>ATTACKING SHAPE</vt:lpstr>
      <vt:lpstr>2nd PHASE MIDDLE THIRD</vt:lpstr>
      <vt:lpstr>LAST THIRD SECURED POSSESSION</vt:lpstr>
      <vt:lpstr>DEFENSIVE SHAPE FROM OPPOSITION GK</vt:lpstr>
      <vt:lpstr>DEFENSIVE SHAPE FROM OPPOSITION GK</vt:lpstr>
      <vt:lpstr>DEFENSIVE SHAPE LAST THIRD</vt:lpstr>
      <vt:lpstr>DEFENSIVE ANALYSIS</vt:lpstr>
      <vt:lpstr>ATTACKING ANALYSIS</vt:lpstr>
      <vt:lpstr>GENERAL ANALYSIS</vt:lpstr>
      <vt:lpstr>ATTACKING SET-PLAY ANALYSIS DIAGRAM</vt:lpstr>
      <vt:lpstr>DEFENDING SET-PLAY ANALYSIS DIAGRAM</vt:lpstr>
      <vt:lpstr>PLAYER ANALYSIS</vt:lpstr>
      <vt:lpstr>PLAYER ANALYSIS</vt:lpstr>
      <vt:lpstr>GAME ASSESSMENT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OPPOSITION REPORT</dc:title>
  <dc:creator>Joseph Atanu</dc:creator>
  <cp:lastModifiedBy>Joseph Atanu</cp:lastModifiedBy>
  <cp:revision>101</cp:revision>
  <dcterms:created xsi:type="dcterms:W3CDTF">2021-02-20T01:00:59Z</dcterms:created>
  <dcterms:modified xsi:type="dcterms:W3CDTF">2026-02-22T15:55:08Z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2021-02-20T00:00:00Z</vt:filetime>
  </property>
</Properties>
</file>